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495" r:id="rId4"/>
    <p:sldId id="508" r:id="rId5"/>
    <p:sldId id="268" r:id="rId6"/>
    <p:sldId id="513" r:id="rId7"/>
    <p:sldId id="494" r:id="rId8"/>
    <p:sldId id="484" r:id="rId9"/>
    <p:sldId id="271" r:id="rId10"/>
    <p:sldId id="481" r:id="rId11"/>
    <p:sldId id="490" r:id="rId12"/>
    <p:sldId id="482" r:id="rId13"/>
    <p:sldId id="492" r:id="rId14"/>
    <p:sldId id="487" r:id="rId15"/>
    <p:sldId id="512" r:id="rId16"/>
    <p:sldId id="511" r:id="rId17"/>
    <p:sldId id="287" r:id="rId18"/>
    <p:sldId id="509" r:id="rId19"/>
    <p:sldId id="485" r:id="rId20"/>
    <p:sldId id="293" r:id="rId21"/>
  </p:sldIdLst>
  <p:sldSz cx="12192000" cy="6858000"/>
  <p:notesSz cx="6858000" cy="9144000"/>
  <p:embeddedFontLst>
    <p:embeddedFont>
      <p:font typeface="Montserrat" pitchFamily="2" charset="77"/>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E5F3"/>
    <a:srgbClr val="16324C"/>
    <a:srgbClr val="1C8FFC"/>
    <a:srgbClr val="F0F4F8"/>
    <a:srgbClr val="000000"/>
    <a:srgbClr val="0058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37"/>
    <p:restoredTop sz="96165"/>
  </p:normalViewPr>
  <p:slideViewPr>
    <p:cSldViewPr snapToGrid="0" snapToObjects="1">
      <p:cViewPr varScale="1">
        <p:scale>
          <a:sx n="111" d="100"/>
          <a:sy n="111" d="100"/>
        </p:scale>
        <p:origin x="224"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1"/>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4a9a99bff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g24a9a99bff9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4a9a99bff9_0_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24a9a99bff9_0_75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400050" lvl="0" indent="-82550" algn="l" rtl="0">
              <a:lnSpc>
                <a:spcPct val="100000"/>
              </a:lnSpc>
              <a:spcBef>
                <a:spcPts val="0"/>
              </a:spcBef>
              <a:spcAft>
                <a:spcPts val="0"/>
              </a:spcAft>
              <a:buSzPts val="1400"/>
              <a:buFont typeface="Arial"/>
              <a:buNone/>
            </a:pPr>
            <a:endParaRPr sz="1200" dirty="0">
              <a:latin typeface="Montserrat"/>
              <a:ea typeface="Montserrat"/>
              <a:cs typeface="Montserrat"/>
              <a:sym typeface="Montserrat"/>
            </a:endParaRPr>
          </a:p>
        </p:txBody>
      </p:sp>
      <p:sp>
        <p:nvSpPr>
          <p:cNvPr id="226" name="Google Shape;226;g24a9a99bff9_0_7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extLst>
      <p:ext uri="{BB962C8B-B14F-4D97-AF65-F5344CB8AC3E}">
        <p14:creationId xmlns:p14="http://schemas.microsoft.com/office/powerpoint/2010/main" val="3170052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4a9a99bff9_0_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24a9a99bff9_0_75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400050" lvl="0" indent="-82550" algn="l" rtl="0">
              <a:lnSpc>
                <a:spcPct val="100000"/>
              </a:lnSpc>
              <a:spcBef>
                <a:spcPts val="0"/>
              </a:spcBef>
              <a:spcAft>
                <a:spcPts val="0"/>
              </a:spcAft>
              <a:buSzPts val="1400"/>
              <a:buFont typeface="Arial"/>
              <a:buNone/>
            </a:pPr>
            <a:endParaRPr sz="1200" dirty="0">
              <a:latin typeface="Montserrat"/>
              <a:ea typeface="Montserrat"/>
              <a:cs typeface="Montserrat"/>
              <a:sym typeface="Montserrat"/>
            </a:endParaRPr>
          </a:p>
        </p:txBody>
      </p:sp>
      <p:sp>
        <p:nvSpPr>
          <p:cNvPr id="226" name="Google Shape;226;g24a9a99bff9_0_7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extLst>
      <p:ext uri="{BB962C8B-B14F-4D97-AF65-F5344CB8AC3E}">
        <p14:creationId xmlns:p14="http://schemas.microsoft.com/office/powerpoint/2010/main" val="3566131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4a9a99bff9_0_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24a9a99bff9_0_75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400050" lvl="0" indent="-82550" algn="l" rtl="0">
              <a:lnSpc>
                <a:spcPct val="100000"/>
              </a:lnSpc>
              <a:spcBef>
                <a:spcPts val="0"/>
              </a:spcBef>
              <a:spcAft>
                <a:spcPts val="0"/>
              </a:spcAft>
              <a:buSzPts val="1400"/>
              <a:buFont typeface="Arial"/>
              <a:buNone/>
            </a:pPr>
            <a:endParaRPr sz="1200">
              <a:latin typeface="Montserrat"/>
              <a:ea typeface="Montserrat"/>
              <a:cs typeface="Montserrat"/>
              <a:sym typeface="Montserrat"/>
            </a:endParaRPr>
          </a:p>
        </p:txBody>
      </p:sp>
      <p:sp>
        <p:nvSpPr>
          <p:cNvPr id="226" name="Google Shape;226;g24a9a99bff9_0_7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extLst>
      <p:ext uri="{BB962C8B-B14F-4D97-AF65-F5344CB8AC3E}">
        <p14:creationId xmlns:p14="http://schemas.microsoft.com/office/powerpoint/2010/main" val="3019806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4a9a99bff9_0_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24a9a99bff9_0_75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400050" lvl="0" indent="-82550" algn="l" rtl="0">
              <a:lnSpc>
                <a:spcPct val="100000"/>
              </a:lnSpc>
              <a:spcBef>
                <a:spcPts val="0"/>
              </a:spcBef>
              <a:spcAft>
                <a:spcPts val="0"/>
              </a:spcAft>
              <a:buSzPts val="1400"/>
              <a:buFont typeface="Arial"/>
              <a:buNone/>
            </a:pPr>
            <a:endParaRPr sz="1200" dirty="0">
              <a:latin typeface="Montserrat"/>
              <a:ea typeface="Montserrat"/>
              <a:cs typeface="Montserrat"/>
              <a:sym typeface="Montserrat"/>
            </a:endParaRPr>
          </a:p>
        </p:txBody>
      </p:sp>
      <p:sp>
        <p:nvSpPr>
          <p:cNvPr id="226" name="Google Shape;226;g24a9a99bff9_0_7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extLst>
      <p:ext uri="{BB962C8B-B14F-4D97-AF65-F5344CB8AC3E}">
        <p14:creationId xmlns:p14="http://schemas.microsoft.com/office/powerpoint/2010/main" val="610224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4a9a99bff9_0_8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4a9a99bff9_0_85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457200" lvl="0" indent="-139700" algn="l" rtl="0">
              <a:lnSpc>
                <a:spcPct val="100000"/>
              </a:lnSpc>
              <a:spcBef>
                <a:spcPts val="0"/>
              </a:spcBef>
              <a:spcAft>
                <a:spcPts val="0"/>
              </a:spcAft>
              <a:buSzPts val="1400"/>
              <a:buFont typeface="Calibri"/>
              <a:buNone/>
            </a:pPr>
            <a:endParaRPr/>
          </a:p>
        </p:txBody>
      </p:sp>
      <p:sp>
        <p:nvSpPr>
          <p:cNvPr id="416" name="Google Shape;416;g24a9a99bff9_0_8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GB"/>
              <a:t>14</a:t>
            </a:fld>
            <a:endParaRPr/>
          </a:p>
        </p:txBody>
      </p:sp>
    </p:spTree>
    <p:extLst>
      <p:ext uri="{BB962C8B-B14F-4D97-AF65-F5344CB8AC3E}">
        <p14:creationId xmlns:p14="http://schemas.microsoft.com/office/powerpoint/2010/main" val="3701383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4a9a99bff9_0_8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4a9a99bff9_0_85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457200" lvl="0" indent="-139700" algn="l" rtl="0">
              <a:lnSpc>
                <a:spcPct val="100000"/>
              </a:lnSpc>
              <a:spcBef>
                <a:spcPts val="0"/>
              </a:spcBef>
              <a:spcAft>
                <a:spcPts val="0"/>
              </a:spcAft>
              <a:buSzPts val="1400"/>
              <a:buFont typeface="Calibri"/>
              <a:buNone/>
            </a:pPr>
            <a:endParaRPr/>
          </a:p>
        </p:txBody>
      </p:sp>
      <p:sp>
        <p:nvSpPr>
          <p:cNvPr id="416" name="Google Shape;416;g24a9a99bff9_0_8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4117035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4a9a99bff9_0_8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4a9a99bff9_0_85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457200" lvl="0" indent="-139700" algn="l" rtl="0">
              <a:lnSpc>
                <a:spcPct val="100000"/>
              </a:lnSpc>
              <a:spcBef>
                <a:spcPts val="0"/>
              </a:spcBef>
              <a:spcAft>
                <a:spcPts val="0"/>
              </a:spcAft>
              <a:buSzPts val="1400"/>
              <a:buFont typeface="Calibri"/>
              <a:buNone/>
            </a:pPr>
            <a:endParaRPr/>
          </a:p>
        </p:txBody>
      </p:sp>
      <p:sp>
        <p:nvSpPr>
          <p:cNvPr id="416" name="Google Shape;416;g24a9a99bff9_0_8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3281075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4a9a99bff9_0_8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4a9a99bff9_0_85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457200" lvl="0" indent="-139700" algn="l" rtl="0">
              <a:lnSpc>
                <a:spcPct val="100000"/>
              </a:lnSpc>
              <a:spcBef>
                <a:spcPts val="0"/>
              </a:spcBef>
              <a:spcAft>
                <a:spcPts val="0"/>
              </a:spcAft>
              <a:buSzPts val="1400"/>
              <a:buFont typeface="Calibri"/>
              <a:buNone/>
            </a:pPr>
            <a:r>
              <a:rPr lang="en-GB" dirty="0"/>
              <a:t>Primary school - (Mental Health)</a:t>
            </a:r>
          </a:p>
          <a:p>
            <a:pPr marL="457200" lvl="0" indent="-139700" algn="l" rtl="0">
              <a:lnSpc>
                <a:spcPct val="100000"/>
              </a:lnSpc>
              <a:spcBef>
                <a:spcPts val="0"/>
              </a:spcBef>
              <a:spcAft>
                <a:spcPts val="0"/>
              </a:spcAft>
              <a:buSzPts val="1400"/>
              <a:buFont typeface="Calibri"/>
              <a:buNone/>
            </a:pPr>
            <a:r>
              <a:rPr lang="en-GB" dirty="0"/>
              <a:t>Secondary - (Domestic Abuse case)</a:t>
            </a:r>
          </a:p>
          <a:p>
            <a:pPr marL="457200" lvl="0" indent="-139700" algn="l" rtl="0">
              <a:lnSpc>
                <a:spcPct val="100000"/>
              </a:lnSpc>
              <a:spcBef>
                <a:spcPts val="0"/>
              </a:spcBef>
              <a:spcAft>
                <a:spcPts val="0"/>
              </a:spcAft>
              <a:buSzPts val="1400"/>
              <a:buFont typeface="Calibri"/>
              <a:buNone/>
            </a:pPr>
            <a:r>
              <a:rPr lang="en-GB" dirty="0" err="1"/>
              <a:t>Bilton</a:t>
            </a:r>
            <a:r>
              <a:rPr lang="en-GB" dirty="0"/>
              <a:t> (county lines)– worked with police to intercept drug taking in local parks and police visits to school to speak with students</a:t>
            </a:r>
          </a:p>
          <a:p>
            <a:pPr marL="457200" lvl="0" indent="-139700" algn="l" rtl="0">
              <a:lnSpc>
                <a:spcPct val="100000"/>
              </a:lnSpc>
              <a:spcBef>
                <a:spcPts val="0"/>
              </a:spcBef>
              <a:spcAft>
                <a:spcPts val="0"/>
              </a:spcAft>
              <a:buSzPts val="1400"/>
              <a:buFont typeface="Calibri"/>
              <a:buNone/>
            </a:pPr>
            <a:r>
              <a:rPr lang="en-GB" dirty="0"/>
              <a:t>RFS (building design) – changed layout of school to address and reduce behaviour issues and disruption during the school day</a:t>
            </a:r>
          </a:p>
          <a:p>
            <a:pPr marL="457200" lvl="0" indent="-139700" algn="l" rtl="0">
              <a:lnSpc>
                <a:spcPct val="100000"/>
              </a:lnSpc>
              <a:spcBef>
                <a:spcPts val="0"/>
              </a:spcBef>
              <a:spcAft>
                <a:spcPts val="0"/>
              </a:spcAft>
              <a:buSzPts val="1400"/>
              <a:buFont typeface="Calibri"/>
              <a:buNone/>
            </a:pPr>
            <a:r>
              <a:rPr lang="en-GB" dirty="0"/>
              <a:t>Kineton (heatmap table) – Heatmapping of school areas throughout the year specifically targeting Harmful Sexual Behaviour. Noticed in the spring term when they shut the field, issues arose in other areas that they could put interventions in place for. The work they are able to do using the data has addressed HSB and is changing the school culture.</a:t>
            </a:r>
          </a:p>
          <a:p>
            <a:pPr marL="457200" marR="0" lvl="0" indent="-139700" algn="l" defTabSz="914400" rtl="0" eaLnBrk="1" fontAlgn="auto" latinLnBrk="0" hangingPunct="1">
              <a:lnSpc>
                <a:spcPct val="100000"/>
              </a:lnSpc>
              <a:spcBef>
                <a:spcPts val="0"/>
              </a:spcBef>
              <a:spcAft>
                <a:spcPts val="0"/>
              </a:spcAft>
              <a:buClr>
                <a:srgbClr val="000000"/>
              </a:buClr>
              <a:buSzPts val="1400"/>
              <a:buFont typeface="Calibri"/>
              <a:buNone/>
              <a:tabLst/>
              <a:defRPr/>
            </a:pPr>
            <a:r>
              <a:rPr lang="en-GB" dirty="0" err="1"/>
              <a:t>Mcdonalds</a:t>
            </a:r>
            <a:r>
              <a:rPr lang="en-GB" dirty="0"/>
              <a:t> (community safeguarding) – primary working with local </a:t>
            </a:r>
            <a:r>
              <a:rPr lang="en-GB" dirty="0" err="1"/>
              <a:t>Mcdonalds</a:t>
            </a:r>
            <a:r>
              <a:rPr lang="en-GB" dirty="0"/>
              <a:t> to provide safeguarding training.</a:t>
            </a:r>
          </a:p>
          <a:p>
            <a:pPr marL="457200" lvl="0" indent="-139700" algn="l" rtl="0">
              <a:lnSpc>
                <a:spcPct val="100000"/>
              </a:lnSpc>
              <a:spcBef>
                <a:spcPts val="0"/>
              </a:spcBef>
              <a:spcAft>
                <a:spcPts val="0"/>
              </a:spcAft>
              <a:buSzPts val="1400"/>
              <a:buFont typeface="Calibri"/>
              <a:buNone/>
            </a:pPr>
            <a:endParaRPr lang="en-GB" dirty="0"/>
          </a:p>
        </p:txBody>
      </p:sp>
      <p:sp>
        <p:nvSpPr>
          <p:cNvPr id="416" name="Google Shape;416;g24a9a99bff9_0_8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00050" lvl="0" indent="-82550" algn="l" rtl="0">
              <a:lnSpc>
                <a:spcPct val="100000"/>
              </a:lnSpc>
              <a:spcBef>
                <a:spcPts val="0"/>
              </a:spcBef>
              <a:spcAft>
                <a:spcPts val="0"/>
              </a:spcAft>
              <a:buSzPts val="1400"/>
              <a:buFont typeface="Arial"/>
              <a:buNone/>
            </a:pPr>
            <a:endParaRPr sz="1200">
              <a:latin typeface="Montserrat"/>
              <a:ea typeface="Montserrat"/>
              <a:cs typeface="Montserrat"/>
              <a:sym typeface="Montserrat"/>
            </a:endParaRPr>
          </a:p>
        </p:txBody>
      </p:sp>
      <p:sp>
        <p:nvSpPr>
          <p:cNvPr id="202" name="Google Shape;20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extLst>
      <p:ext uri="{BB962C8B-B14F-4D97-AF65-F5344CB8AC3E}">
        <p14:creationId xmlns:p14="http://schemas.microsoft.com/office/powerpoint/2010/main" val="2916694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00050" lvl="0" indent="-82550" algn="l" rtl="0">
              <a:lnSpc>
                <a:spcPct val="100000"/>
              </a:lnSpc>
              <a:spcBef>
                <a:spcPts val="0"/>
              </a:spcBef>
              <a:spcAft>
                <a:spcPts val="0"/>
              </a:spcAft>
              <a:buSzPts val="1400"/>
              <a:buFont typeface="Arial"/>
              <a:buNone/>
            </a:pPr>
            <a:endParaRPr sz="1200">
              <a:latin typeface="Montserrat"/>
              <a:ea typeface="Montserrat"/>
              <a:cs typeface="Montserrat"/>
              <a:sym typeface="Montserrat"/>
            </a:endParaRPr>
          </a:p>
        </p:txBody>
      </p:sp>
      <p:sp>
        <p:nvSpPr>
          <p:cNvPr id="458" name="Google Shape;45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extLst>
      <p:ext uri="{BB962C8B-B14F-4D97-AF65-F5344CB8AC3E}">
        <p14:creationId xmlns:p14="http://schemas.microsoft.com/office/powerpoint/2010/main" val="2438850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4a9a99bff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24a9a99bff9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4a9a99bff9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24a9a99bff9_0_3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88" name="Google Shape;488;g24a9a99bff9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3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00050" lvl="0" indent="-82550" algn="l" rtl="0">
              <a:lnSpc>
                <a:spcPct val="100000"/>
              </a:lnSpc>
              <a:spcBef>
                <a:spcPts val="0"/>
              </a:spcBef>
              <a:spcAft>
                <a:spcPts val="0"/>
              </a:spcAft>
              <a:buSzPts val="1400"/>
              <a:buFont typeface="Arial"/>
              <a:buNone/>
            </a:pPr>
            <a:endParaRPr sz="1200" dirty="0">
              <a:latin typeface="Montserrat"/>
              <a:ea typeface="Montserrat"/>
              <a:cs typeface="Montserrat"/>
              <a:sym typeface="Montserrat"/>
            </a:endParaRPr>
          </a:p>
        </p:txBody>
      </p:sp>
      <p:sp>
        <p:nvSpPr>
          <p:cNvPr id="468" name="Google Shape;46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extLst>
      <p:ext uri="{BB962C8B-B14F-4D97-AF65-F5344CB8AC3E}">
        <p14:creationId xmlns:p14="http://schemas.microsoft.com/office/powerpoint/2010/main" val="2651298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4a9a99bff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24a9a99bff9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62431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00050" lvl="0" indent="-82550" algn="l" rtl="0">
              <a:lnSpc>
                <a:spcPct val="100000"/>
              </a:lnSpc>
              <a:spcBef>
                <a:spcPts val="0"/>
              </a:spcBef>
              <a:spcAft>
                <a:spcPts val="0"/>
              </a:spcAft>
              <a:buSzPts val="1400"/>
              <a:buFont typeface="Arial"/>
              <a:buNone/>
            </a:pPr>
            <a:endParaRPr sz="1200">
              <a:latin typeface="Montserrat"/>
              <a:ea typeface="Montserrat"/>
              <a:cs typeface="Montserrat"/>
              <a:sym typeface="Montserrat"/>
            </a:endParaRPr>
          </a:p>
        </p:txBody>
      </p:sp>
      <p:sp>
        <p:nvSpPr>
          <p:cNvPr id="202" name="Google Shape;20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00050" lvl="0" indent="-82550" algn="l" rtl="0">
              <a:lnSpc>
                <a:spcPct val="100000"/>
              </a:lnSpc>
              <a:spcBef>
                <a:spcPts val="0"/>
              </a:spcBef>
              <a:spcAft>
                <a:spcPts val="0"/>
              </a:spcAft>
              <a:buSzPts val="1400"/>
              <a:buFont typeface="Arial"/>
              <a:buNone/>
            </a:pPr>
            <a:endParaRPr sz="1200">
              <a:latin typeface="Montserrat"/>
              <a:ea typeface="Montserrat"/>
              <a:cs typeface="Montserrat"/>
              <a:sym typeface="Montserrat"/>
            </a:endParaRPr>
          </a:p>
        </p:txBody>
      </p:sp>
      <p:sp>
        <p:nvSpPr>
          <p:cNvPr id="202" name="Google Shape;20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extLst>
      <p:ext uri="{BB962C8B-B14F-4D97-AF65-F5344CB8AC3E}">
        <p14:creationId xmlns:p14="http://schemas.microsoft.com/office/powerpoint/2010/main" val="1360973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00050" lvl="0" indent="-82550" algn="l" rtl="0">
              <a:lnSpc>
                <a:spcPct val="100000"/>
              </a:lnSpc>
              <a:spcBef>
                <a:spcPts val="0"/>
              </a:spcBef>
              <a:spcAft>
                <a:spcPts val="0"/>
              </a:spcAft>
              <a:buSzPts val="1400"/>
              <a:buFont typeface="Arial"/>
              <a:buNone/>
            </a:pPr>
            <a:endParaRPr sz="1200">
              <a:latin typeface="Montserrat"/>
              <a:ea typeface="Montserrat"/>
              <a:cs typeface="Montserrat"/>
              <a:sym typeface="Montserrat"/>
            </a:endParaRPr>
          </a:p>
        </p:txBody>
      </p:sp>
      <p:sp>
        <p:nvSpPr>
          <p:cNvPr id="202" name="Google Shape;20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extLst>
      <p:ext uri="{BB962C8B-B14F-4D97-AF65-F5344CB8AC3E}">
        <p14:creationId xmlns:p14="http://schemas.microsoft.com/office/powerpoint/2010/main" val="2701749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3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00050" lvl="0" indent="-82550" algn="l" rtl="0">
              <a:lnSpc>
                <a:spcPct val="100000"/>
              </a:lnSpc>
              <a:spcBef>
                <a:spcPts val="0"/>
              </a:spcBef>
              <a:spcAft>
                <a:spcPts val="0"/>
              </a:spcAft>
              <a:buSzPts val="1400"/>
              <a:buFont typeface="Arial"/>
              <a:buNone/>
            </a:pPr>
            <a:endParaRPr sz="1200">
              <a:latin typeface="Montserrat"/>
              <a:ea typeface="Montserrat"/>
              <a:cs typeface="Montserrat"/>
              <a:sym typeface="Montserrat"/>
            </a:endParaRPr>
          </a:p>
        </p:txBody>
      </p:sp>
      <p:sp>
        <p:nvSpPr>
          <p:cNvPr id="433" name="Google Shape;43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extLst>
      <p:ext uri="{BB962C8B-B14F-4D97-AF65-F5344CB8AC3E}">
        <p14:creationId xmlns:p14="http://schemas.microsoft.com/office/powerpoint/2010/main" val="3614038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4a9a99bff9_0_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24a9a99bff9_0_75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400050" lvl="0" indent="-82550" algn="l" rtl="0">
              <a:lnSpc>
                <a:spcPct val="100000"/>
              </a:lnSpc>
              <a:spcBef>
                <a:spcPts val="0"/>
              </a:spcBef>
              <a:spcAft>
                <a:spcPts val="0"/>
              </a:spcAft>
              <a:buSzPts val="1400"/>
              <a:buFont typeface="Arial"/>
              <a:buNone/>
            </a:pPr>
            <a:endParaRPr sz="1200">
              <a:latin typeface="Montserrat"/>
              <a:ea typeface="Montserrat"/>
              <a:cs typeface="Montserrat"/>
              <a:sym typeface="Montserrat"/>
            </a:endParaRPr>
          </a:p>
        </p:txBody>
      </p:sp>
      <p:sp>
        <p:nvSpPr>
          <p:cNvPr id="226" name="Google Shape;226;g24a9a99bff9_0_7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extLst>
      <p:ext uri="{BB962C8B-B14F-4D97-AF65-F5344CB8AC3E}">
        <p14:creationId xmlns:p14="http://schemas.microsoft.com/office/powerpoint/2010/main" val="3332837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0"/>
        <p:cNvGrpSpPr/>
        <p:nvPr/>
      </p:nvGrpSpPr>
      <p:grpSpPr>
        <a:xfrm>
          <a:off x="0" y="0"/>
          <a:ext cx="0" cy="0"/>
          <a:chOff x="0" y="0"/>
          <a:chExt cx="0" cy="0"/>
        </a:xfrm>
      </p:grpSpPr>
      <p:sp>
        <p:nvSpPr>
          <p:cNvPr id="81" name="Google Shape;81;g24a9a99bff9_0_16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82" name="Google Shape;82;g24a9a99bff9_0_16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endParaRPr/>
          </a:p>
        </p:txBody>
      </p:sp>
      <p:sp>
        <p:nvSpPr>
          <p:cNvPr id="83" name="Google Shape;83;g24a9a99bff9_0_16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81177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g"/><Relationship Id="rId7"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g24a9a99bff9_0_59" descr="A picture containing person&#10;&#10;Description automatically generated"/>
          <p:cNvPicPr preferRelativeResize="0"/>
          <p:nvPr/>
        </p:nvPicPr>
        <p:blipFill rotWithShape="1">
          <a:blip r:embed="rId3">
            <a:alphaModFix/>
          </a:blip>
          <a:srcRect l="1234" t="7395" b="9319"/>
          <a:stretch/>
        </p:blipFill>
        <p:spPr>
          <a:xfrm flipH="1">
            <a:off x="-6508" y="1"/>
            <a:ext cx="12198503" cy="6858001"/>
          </a:xfrm>
          <a:prstGeom prst="rect">
            <a:avLst/>
          </a:prstGeom>
          <a:noFill/>
          <a:ln>
            <a:noFill/>
          </a:ln>
        </p:spPr>
      </p:pic>
      <p:sp>
        <p:nvSpPr>
          <p:cNvPr id="89" name="Google Shape;89;g24a9a99bff9_0_59"/>
          <p:cNvSpPr/>
          <p:nvPr/>
        </p:nvSpPr>
        <p:spPr>
          <a:xfrm>
            <a:off x="-6500" y="0"/>
            <a:ext cx="12198600" cy="6858000"/>
          </a:xfrm>
          <a:prstGeom prst="rect">
            <a:avLst/>
          </a:prstGeom>
          <a:solidFill>
            <a:srgbClr val="12334A">
              <a:alpha val="6980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0" name="Google Shape;90;g24a9a99bff9_0_59" descr="Logo&#10;&#10;Description automatically generated"/>
          <p:cNvPicPr preferRelativeResize="0"/>
          <p:nvPr/>
        </p:nvPicPr>
        <p:blipFill rotWithShape="1">
          <a:blip r:embed="rId4">
            <a:alphaModFix/>
          </a:blip>
          <a:srcRect t="29501" b="23521"/>
          <a:stretch/>
        </p:blipFill>
        <p:spPr>
          <a:xfrm>
            <a:off x="9835464" y="5594267"/>
            <a:ext cx="1952904" cy="917413"/>
          </a:xfrm>
          <a:prstGeom prst="rect">
            <a:avLst/>
          </a:prstGeom>
          <a:noFill/>
          <a:ln>
            <a:noFill/>
          </a:ln>
        </p:spPr>
      </p:pic>
      <p:grpSp>
        <p:nvGrpSpPr>
          <p:cNvPr id="91" name="Google Shape;91;g24a9a99bff9_0_59"/>
          <p:cNvGrpSpPr/>
          <p:nvPr/>
        </p:nvGrpSpPr>
        <p:grpSpPr>
          <a:xfrm>
            <a:off x="-6510" y="1899899"/>
            <a:ext cx="8628664" cy="2172966"/>
            <a:chOff x="-6506" y="1878797"/>
            <a:chExt cx="5729905" cy="3285901"/>
          </a:xfrm>
        </p:grpSpPr>
        <p:sp>
          <p:nvSpPr>
            <p:cNvPr id="92" name="Google Shape;92;g24a9a99bff9_0_59"/>
            <p:cNvSpPr/>
            <p:nvPr/>
          </p:nvSpPr>
          <p:spPr>
            <a:xfrm>
              <a:off x="-1" y="1878797"/>
              <a:ext cx="5723400" cy="3285900"/>
            </a:xfrm>
            <a:prstGeom prst="parallelogram">
              <a:avLst>
                <a:gd name="adj" fmla="val 25000"/>
              </a:avLst>
            </a:prstGeom>
            <a:solidFill>
              <a:srgbClr val="12334A"/>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3" name="Google Shape;93;g24a9a99bff9_0_59"/>
            <p:cNvSpPr/>
            <p:nvPr/>
          </p:nvSpPr>
          <p:spPr>
            <a:xfrm>
              <a:off x="-6506" y="1878798"/>
              <a:ext cx="878100" cy="3285900"/>
            </a:xfrm>
            <a:prstGeom prst="rect">
              <a:avLst/>
            </a:prstGeom>
            <a:solidFill>
              <a:srgbClr val="12334A"/>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9" name="Rectangle 8">
            <a:extLst>
              <a:ext uri="{FF2B5EF4-FFF2-40B4-BE49-F238E27FC236}">
                <a16:creationId xmlns:a16="http://schemas.microsoft.com/office/drawing/2014/main" id="{907EA6DB-1172-3842-8B33-509C37053D89}"/>
              </a:ext>
            </a:extLst>
          </p:cNvPr>
          <p:cNvSpPr/>
          <p:nvPr/>
        </p:nvSpPr>
        <p:spPr>
          <a:xfrm>
            <a:off x="654655" y="2510635"/>
            <a:ext cx="7355489" cy="830997"/>
          </a:xfrm>
          <a:prstGeom prst="rect">
            <a:avLst/>
          </a:prstGeom>
        </p:spPr>
        <p:txBody>
          <a:bodyPr wrap="square">
            <a:spAutoFit/>
          </a:bodyPr>
          <a:lstStyle/>
          <a:p>
            <a:pPr>
              <a:buClr>
                <a:schemeClr val="dk1"/>
              </a:buClr>
              <a:buSzPts val="1100"/>
            </a:pPr>
            <a:r>
              <a:rPr lang="en-GB" sz="2400" dirty="0">
                <a:solidFill>
                  <a:srgbClr val="7EE4F7"/>
                </a:solidFill>
                <a:latin typeface="Montserrat" pitchFamily="2" charset="77"/>
              </a:rPr>
              <a:t>P</a:t>
            </a:r>
            <a:r>
              <a:rPr lang="en-GB" sz="2400" i="0" u="none" strike="noStrike" dirty="0">
                <a:solidFill>
                  <a:srgbClr val="7EE4F7"/>
                </a:solidFill>
                <a:effectLst/>
                <a:latin typeface="Montserrat" pitchFamily="2" charset="77"/>
              </a:rPr>
              <a:t>upil </a:t>
            </a:r>
            <a:r>
              <a:rPr lang="en-GB" sz="2400" dirty="0">
                <a:solidFill>
                  <a:srgbClr val="7EE4F7"/>
                </a:solidFill>
                <a:latin typeface="Montserrat" pitchFamily="2" charset="77"/>
              </a:rPr>
              <a:t>V</a:t>
            </a:r>
            <a:r>
              <a:rPr lang="en-GB" sz="2400" i="0" u="none" strike="noStrike" dirty="0">
                <a:solidFill>
                  <a:srgbClr val="7EE4F7"/>
                </a:solidFill>
                <a:effectLst/>
                <a:latin typeface="Montserrat" pitchFamily="2" charset="77"/>
              </a:rPr>
              <a:t>oice: </a:t>
            </a:r>
            <a:r>
              <a:rPr lang="en-GB" sz="2400" dirty="0">
                <a:solidFill>
                  <a:schemeClr val="bg1"/>
                </a:solidFill>
                <a:latin typeface="Montserrat" pitchFamily="2" charset="77"/>
              </a:rPr>
              <a:t>T</a:t>
            </a:r>
            <a:r>
              <a:rPr lang="en-GB" sz="2400" i="0" u="none" strike="noStrike" dirty="0">
                <a:solidFill>
                  <a:schemeClr val="bg1"/>
                </a:solidFill>
                <a:effectLst/>
                <a:latin typeface="Montserrat" pitchFamily="2" charset="77"/>
              </a:rPr>
              <a:t>he key to </a:t>
            </a:r>
            <a:r>
              <a:rPr lang="en-GB" sz="2400" dirty="0">
                <a:solidFill>
                  <a:schemeClr val="bg1"/>
                </a:solidFill>
                <a:latin typeface="Montserrat" pitchFamily="2" charset="77"/>
              </a:rPr>
              <a:t>creating smarter working and safer communities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227"/>
        <p:cNvGrpSpPr/>
        <p:nvPr/>
      </p:nvGrpSpPr>
      <p:grpSpPr>
        <a:xfrm>
          <a:off x="0" y="0"/>
          <a:ext cx="0" cy="0"/>
          <a:chOff x="0" y="0"/>
          <a:chExt cx="0" cy="0"/>
        </a:xfrm>
      </p:grpSpPr>
      <p:sp>
        <p:nvSpPr>
          <p:cNvPr id="228" name="Google Shape;228;g24a9a99bff9_0_753"/>
          <p:cNvSpPr/>
          <p:nvPr/>
        </p:nvSpPr>
        <p:spPr>
          <a:xfrm>
            <a:off x="8398588" y="4689257"/>
            <a:ext cx="1822200" cy="1186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0" name="Google Shape;230;g24a9a99bff9_0_753"/>
          <p:cNvCxnSpPr/>
          <p:nvPr/>
        </p:nvCxnSpPr>
        <p:spPr>
          <a:xfrm>
            <a:off x="355600" y="761999"/>
            <a:ext cx="11260800" cy="0"/>
          </a:xfrm>
          <a:prstGeom prst="straightConnector1">
            <a:avLst/>
          </a:prstGeom>
          <a:noFill/>
          <a:ln w="25400" cap="flat" cmpd="sng">
            <a:solidFill>
              <a:srgbClr val="7EE4F6"/>
            </a:solidFill>
            <a:prstDash val="solid"/>
            <a:round/>
            <a:headEnd type="none" w="sm" len="sm"/>
            <a:tailEnd type="none" w="sm" len="sm"/>
          </a:ln>
        </p:spPr>
      </p:cxnSp>
      <p:pic>
        <p:nvPicPr>
          <p:cNvPr id="231" name="Google Shape;231;g24a9a99bff9_0_753"/>
          <p:cNvPicPr preferRelativeResize="0"/>
          <p:nvPr/>
        </p:nvPicPr>
        <p:blipFill rotWithShape="1">
          <a:blip r:embed="rId3">
            <a:alphaModFix/>
          </a:blip>
          <a:srcRect l="6935" t="27333" r="73743" b="50000"/>
          <a:stretch/>
        </p:blipFill>
        <p:spPr>
          <a:xfrm>
            <a:off x="8935980" y="4834291"/>
            <a:ext cx="1184000" cy="807925"/>
          </a:xfrm>
          <a:prstGeom prst="rect">
            <a:avLst/>
          </a:prstGeom>
          <a:noFill/>
          <a:ln>
            <a:noFill/>
          </a:ln>
        </p:spPr>
      </p:pic>
      <p:sp>
        <p:nvSpPr>
          <p:cNvPr id="232" name="Google Shape;232;g24a9a99bff9_0_753"/>
          <p:cNvSpPr/>
          <p:nvPr/>
        </p:nvSpPr>
        <p:spPr>
          <a:xfrm>
            <a:off x="9098279" y="3766413"/>
            <a:ext cx="3018900" cy="7023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GB" sz="1400" b="0" i="0" u="none" strike="noStrike" cap="none" dirty="0">
                <a:solidFill>
                  <a:schemeClr val="lt1"/>
                </a:solidFill>
                <a:latin typeface="Montserrat"/>
                <a:ea typeface="Montserrat"/>
                <a:cs typeface="Montserrat"/>
                <a:sym typeface="Montserrat"/>
              </a:rPr>
              <a:t>Traffic Light Reporting</a:t>
            </a:r>
            <a:endParaRPr dirty="0">
              <a:solidFill>
                <a:schemeClr val="lt1"/>
              </a:solidFill>
            </a:endParaRPr>
          </a:p>
          <a:p>
            <a:pPr marL="0" marR="0" lvl="0" indent="0" algn="l" rtl="0">
              <a:lnSpc>
                <a:spcPct val="150000"/>
              </a:lnSpc>
              <a:spcBef>
                <a:spcPts val="0"/>
              </a:spcBef>
              <a:spcAft>
                <a:spcPts val="0"/>
              </a:spcAft>
              <a:buNone/>
            </a:pPr>
            <a:r>
              <a:rPr lang="en-GB" sz="1400" b="1" i="0" u="none" strike="noStrike" cap="none" dirty="0">
                <a:solidFill>
                  <a:schemeClr val="lt1"/>
                </a:solidFill>
                <a:latin typeface="Montserrat"/>
                <a:ea typeface="Montserrat"/>
                <a:cs typeface="Montserrat"/>
                <a:sym typeface="Montserrat"/>
              </a:rPr>
              <a:t>How safe do you feel here?</a:t>
            </a:r>
            <a:endParaRPr dirty="0">
              <a:solidFill>
                <a:schemeClr val="lt1"/>
              </a:solidFill>
            </a:endParaRPr>
          </a:p>
        </p:txBody>
      </p:sp>
      <p:pic>
        <p:nvPicPr>
          <p:cNvPr id="233" name="Google Shape;233;g24a9a99bff9_0_753" descr="Logo&#10;&#10;Description automatically generated"/>
          <p:cNvPicPr preferRelativeResize="0"/>
          <p:nvPr/>
        </p:nvPicPr>
        <p:blipFill rotWithShape="1">
          <a:blip r:embed="rId4">
            <a:alphaModFix/>
          </a:blip>
          <a:srcRect t="29501" b="23521"/>
          <a:stretch/>
        </p:blipFill>
        <p:spPr>
          <a:xfrm>
            <a:off x="10314550" y="99375"/>
            <a:ext cx="1248350" cy="586425"/>
          </a:xfrm>
          <a:prstGeom prst="rect">
            <a:avLst/>
          </a:prstGeom>
          <a:noFill/>
          <a:ln>
            <a:noFill/>
          </a:ln>
        </p:spPr>
      </p:pic>
      <p:pic>
        <p:nvPicPr>
          <p:cNvPr id="2" name="Picture 1" descr="Map&#10;&#10;Description automatically generated">
            <a:extLst>
              <a:ext uri="{FF2B5EF4-FFF2-40B4-BE49-F238E27FC236}">
                <a16:creationId xmlns:a16="http://schemas.microsoft.com/office/drawing/2014/main" id="{48EF3B2A-CEBD-0A79-B338-DAD53349E596}"/>
              </a:ext>
            </a:extLst>
          </p:cNvPr>
          <p:cNvPicPr>
            <a:picLocks noChangeAspect="1"/>
          </p:cNvPicPr>
          <p:nvPr/>
        </p:nvPicPr>
        <p:blipFill>
          <a:blip r:embed="rId5"/>
          <a:stretch>
            <a:fillRect/>
          </a:stretch>
        </p:blipFill>
        <p:spPr>
          <a:xfrm>
            <a:off x="1160663" y="1275053"/>
            <a:ext cx="7823825" cy="4820948"/>
          </a:xfrm>
          <a:prstGeom prst="roundRect">
            <a:avLst/>
          </a:prstGeom>
        </p:spPr>
      </p:pic>
      <p:sp>
        <p:nvSpPr>
          <p:cNvPr id="12" name="Google Shape;234;g24a9a99bff9_0_753">
            <a:extLst>
              <a:ext uri="{FF2B5EF4-FFF2-40B4-BE49-F238E27FC236}">
                <a16:creationId xmlns:a16="http://schemas.microsoft.com/office/drawing/2014/main" id="{5E165F0D-CE30-0141-9123-F76EA50C27F5}"/>
              </a:ext>
            </a:extLst>
          </p:cNvPr>
          <p:cNvSpPr txBox="1"/>
          <p:nvPr/>
        </p:nvSpPr>
        <p:spPr>
          <a:xfrm>
            <a:off x="9309688" y="1344535"/>
            <a:ext cx="2043402" cy="183889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None/>
            </a:pPr>
            <a:r>
              <a:rPr lang="en-GB" sz="1600" i="0" u="none" strike="noStrike" cap="none" dirty="0">
                <a:solidFill>
                  <a:schemeClr val="bg1"/>
                </a:solidFill>
                <a:latin typeface="Montserrat"/>
                <a:ea typeface="Montserrat"/>
                <a:cs typeface="Montserrat"/>
                <a:sym typeface="Montserrat"/>
              </a:rPr>
              <a:t>Target –</a:t>
            </a:r>
            <a:r>
              <a:rPr lang="en-GB" sz="1600" b="1" i="0" u="none" strike="noStrike" cap="none" dirty="0">
                <a:solidFill>
                  <a:schemeClr val="bg1"/>
                </a:solidFill>
                <a:latin typeface="Montserrat"/>
                <a:ea typeface="Montserrat"/>
                <a:cs typeface="Montserrat"/>
                <a:sym typeface="Montserrat"/>
              </a:rPr>
              <a:t> Identify, assess</a:t>
            </a:r>
            <a:r>
              <a:rPr lang="en-GB" sz="1600" b="0" i="0" u="none" strike="noStrike" cap="none" dirty="0">
                <a:solidFill>
                  <a:schemeClr val="bg1"/>
                </a:solidFill>
                <a:latin typeface="Montserrat"/>
                <a:ea typeface="Montserrat"/>
                <a:cs typeface="Montserrat"/>
                <a:sym typeface="Montserrat"/>
              </a:rPr>
              <a:t>, and intervene with the </a:t>
            </a:r>
            <a:r>
              <a:rPr lang="en-GB" sz="1600" b="0" i="0" u="none" strike="noStrike" cap="none" dirty="0">
                <a:solidFill>
                  <a:srgbClr val="77E5F3"/>
                </a:solidFill>
                <a:latin typeface="Montserrat"/>
                <a:ea typeface="Montserrat"/>
                <a:cs typeface="Montserrat"/>
                <a:sym typeface="Montserrat"/>
              </a:rPr>
              <a:t>social conditions</a:t>
            </a:r>
            <a:r>
              <a:rPr lang="en-GB" sz="1600" b="1" i="0" u="none" strike="noStrike" cap="none" dirty="0">
                <a:solidFill>
                  <a:srgbClr val="77E5F3"/>
                </a:solidFill>
                <a:latin typeface="Montserrat"/>
                <a:ea typeface="Montserrat"/>
                <a:cs typeface="Montserrat"/>
                <a:sym typeface="Montserrat"/>
              </a:rPr>
              <a:t> </a:t>
            </a:r>
            <a:r>
              <a:rPr lang="en-GB" sz="1600" b="0" i="0" u="none" strike="noStrike" cap="none" dirty="0">
                <a:solidFill>
                  <a:schemeClr val="bg1"/>
                </a:solidFill>
                <a:latin typeface="Montserrat"/>
                <a:ea typeface="Montserrat"/>
                <a:cs typeface="Montserrat"/>
                <a:sym typeface="Montserrat"/>
              </a:rPr>
              <a:t>in which harm is taking place. </a:t>
            </a:r>
            <a:endParaRPr sz="21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None/>
            </a:pPr>
            <a:endParaRPr sz="1600" b="1" i="0" u="none" strike="noStrike" cap="none" dirty="0">
              <a:solidFill>
                <a:schemeClr val="bg1"/>
              </a:solidFill>
              <a:latin typeface="Montserrat"/>
              <a:ea typeface="Montserrat"/>
              <a:cs typeface="Montserrat"/>
              <a:sym typeface="Montserrat"/>
            </a:endParaRPr>
          </a:p>
        </p:txBody>
      </p:sp>
      <p:sp>
        <p:nvSpPr>
          <p:cNvPr id="13" name="Google Shape;234;g24a9a99bff9_0_753">
            <a:extLst>
              <a:ext uri="{FF2B5EF4-FFF2-40B4-BE49-F238E27FC236}">
                <a16:creationId xmlns:a16="http://schemas.microsoft.com/office/drawing/2014/main" id="{135B6563-0C9C-F644-9B24-EA2BC4BE7AB4}"/>
              </a:ext>
            </a:extLst>
          </p:cNvPr>
          <p:cNvSpPr txBox="1"/>
          <p:nvPr/>
        </p:nvSpPr>
        <p:spPr>
          <a:xfrm>
            <a:off x="355600" y="256277"/>
            <a:ext cx="10034100" cy="505500"/>
          </a:xfrm>
          <a:prstGeom prst="rect">
            <a:avLst/>
          </a:prstGeom>
          <a:noFill/>
          <a:ln>
            <a:noFill/>
          </a:ln>
        </p:spPr>
        <p:txBody>
          <a:bodyPr spcFirstLastPara="1" wrap="square" lIns="91400" tIns="45700" rIns="91400" bIns="45700" anchor="t" anchorCtr="0">
            <a:noAutofit/>
          </a:bodyPr>
          <a:lstStyle/>
          <a:p>
            <a:r>
              <a:rPr lang="en-GB" sz="1600" dirty="0">
                <a:solidFill>
                  <a:schemeClr val="lt1"/>
                </a:solidFill>
                <a:latin typeface="Montserrat"/>
                <a:ea typeface="Montserrat"/>
                <a:cs typeface="Montserrat"/>
                <a:sym typeface="Montserrat"/>
              </a:rPr>
              <a:t>Provide </a:t>
            </a:r>
            <a:r>
              <a:rPr lang="en-GB" sz="1600" dirty="0">
                <a:solidFill>
                  <a:srgbClr val="77E5F3"/>
                </a:solidFill>
                <a:latin typeface="Montserrat"/>
                <a:ea typeface="Montserrat"/>
                <a:cs typeface="Montserrat"/>
                <a:sym typeface="Montserrat"/>
              </a:rPr>
              <a:t>brave spaces </a:t>
            </a:r>
            <a:r>
              <a:rPr lang="en-GB" sz="1600" dirty="0">
                <a:solidFill>
                  <a:schemeClr val="lt1"/>
                </a:solidFill>
                <a:latin typeface="Montserrat"/>
                <a:ea typeface="Montserrat"/>
                <a:cs typeface="Montserrat"/>
                <a:sym typeface="Montserrat"/>
              </a:rPr>
              <a:t>for young people and children to </a:t>
            </a:r>
            <a:r>
              <a:rPr lang="en-GB" sz="1600" dirty="0">
                <a:solidFill>
                  <a:srgbClr val="77E5F3"/>
                </a:solidFill>
                <a:latin typeface="Montserrat"/>
                <a:ea typeface="Montserrat"/>
                <a:cs typeface="Montserrat"/>
                <a:sym typeface="Montserrat"/>
              </a:rPr>
              <a:t>share information </a:t>
            </a:r>
            <a:r>
              <a:rPr lang="en-GB" sz="1600" dirty="0">
                <a:solidFill>
                  <a:schemeClr val="lt1"/>
                </a:solidFill>
                <a:latin typeface="Montserrat"/>
                <a:ea typeface="Montserrat"/>
                <a:cs typeface="Montserrat"/>
                <a:sym typeface="Montserrat"/>
              </a:rPr>
              <a:t>on their </a:t>
            </a:r>
            <a:r>
              <a:rPr lang="en-GB" sz="1600" dirty="0">
                <a:solidFill>
                  <a:srgbClr val="77E5F3"/>
                </a:solidFill>
                <a:latin typeface="Montserrat"/>
                <a:ea typeface="Montserrat"/>
                <a:cs typeface="Montserrat"/>
                <a:sym typeface="Montserrat"/>
              </a:rPr>
              <a:t>terms</a:t>
            </a:r>
            <a:endParaRPr lang="en-GB" sz="1600" dirty="0">
              <a:solidFill>
                <a:srgbClr val="77E5F3"/>
              </a:solidFill>
            </a:endParaRPr>
          </a:p>
          <a:p>
            <a:pPr marL="0" marR="0" lvl="0" indent="0" algn="l" rtl="0">
              <a:lnSpc>
                <a:spcPct val="100000"/>
              </a:lnSpc>
              <a:spcBef>
                <a:spcPts val="0"/>
              </a:spcBef>
              <a:spcAft>
                <a:spcPts val="0"/>
              </a:spcAft>
              <a:buNone/>
            </a:pPr>
            <a:endParaRPr sz="1600" b="1" i="0" u="none" strike="noStrike" cap="none" dirty="0">
              <a:solidFill>
                <a:schemeClr val="bg1"/>
              </a:solidFill>
              <a:latin typeface="Montserrat"/>
              <a:ea typeface="Montserrat"/>
              <a:cs typeface="Montserrat"/>
              <a:sym typeface="Montserrat"/>
            </a:endParaRPr>
          </a:p>
        </p:txBody>
      </p:sp>
      <p:pic>
        <p:nvPicPr>
          <p:cNvPr id="4" name="Picture 3" descr="A screen shot of a cell phone&#10;&#10;Description automatically generated">
            <a:extLst>
              <a:ext uri="{FF2B5EF4-FFF2-40B4-BE49-F238E27FC236}">
                <a16:creationId xmlns:a16="http://schemas.microsoft.com/office/drawing/2014/main" id="{BB398A25-809A-4D32-DB8D-D946208E2A3F}"/>
              </a:ext>
            </a:extLst>
          </p:cNvPr>
          <p:cNvPicPr>
            <a:picLocks noChangeAspect="1"/>
          </p:cNvPicPr>
          <p:nvPr/>
        </p:nvPicPr>
        <p:blipFill>
          <a:blip r:embed="rId6"/>
          <a:stretch>
            <a:fillRect/>
          </a:stretch>
        </p:blipFill>
        <p:spPr>
          <a:xfrm>
            <a:off x="178654" y="3671230"/>
            <a:ext cx="1792558" cy="3186770"/>
          </a:xfrm>
          <a:prstGeom prst="rect">
            <a:avLst/>
          </a:prstGeom>
        </p:spPr>
      </p:pic>
    </p:spTree>
    <p:extLst>
      <p:ext uri="{BB962C8B-B14F-4D97-AF65-F5344CB8AC3E}">
        <p14:creationId xmlns:p14="http://schemas.microsoft.com/office/powerpoint/2010/main" val="1912924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227"/>
        <p:cNvGrpSpPr/>
        <p:nvPr/>
      </p:nvGrpSpPr>
      <p:grpSpPr>
        <a:xfrm>
          <a:off x="0" y="0"/>
          <a:ext cx="0" cy="0"/>
          <a:chOff x="0" y="0"/>
          <a:chExt cx="0" cy="0"/>
        </a:xfrm>
      </p:grpSpPr>
      <p:sp>
        <p:nvSpPr>
          <p:cNvPr id="3" name="Rounded Rectangle 2">
            <a:extLst>
              <a:ext uri="{FF2B5EF4-FFF2-40B4-BE49-F238E27FC236}">
                <a16:creationId xmlns:a16="http://schemas.microsoft.com/office/drawing/2014/main" id="{5FA1768A-E68A-7081-C7EB-E70499E6A8A6}"/>
              </a:ext>
            </a:extLst>
          </p:cNvPr>
          <p:cNvSpPr/>
          <p:nvPr/>
        </p:nvSpPr>
        <p:spPr>
          <a:xfrm>
            <a:off x="355600" y="1215784"/>
            <a:ext cx="9025906" cy="505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map of a bus route&#10;&#10;Description automatically generated">
            <a:extLst>
              <a:ext uri="{FF2B5EF4-FFF2-40B4-BE49-F238E27FC236}">
                <a16:creationId xmlns:a16="http://schemas.microsoft.com/office/drawing/2014/main" id="{A49C5AE8-38CF-A6ED-8099-6D422D998043}"/>
              </a:ext>
            </a:extLst>
          </p:cNvPr>
          <p:cNvPicPr>
            <a:picLocks noChangeAspect="1"/>
          </p:cNvPicPr>
          <p:nvPr/>
        </p:nvPicPr>
        <p:blipFill>
          <a:blip r:embed="rId3"/>
          <a:stretch>
            <a:fillRect/>
          </a:stretch>
        </p:blipFill>
        <p:spPr>
          <a:xfrm>
            <a:off x="672539" y="1745488"/>
            <a:ext cx="4673600" cy="3416300"/>
          </a:xfrm>
          <a:prstGeom prst="rect">
            <a:avLst/>
          </a:prstGeom>
        </p:spPr>
      </p:pic>
      <p:sp>
        <p:nvSpPr>
          <p:cNvPr id="228" name="Google Shape;228;g24a9a99bff9_0_753"/>
          <p:cNvSpPr/>
          <p:nvPr/>
        </p:nvSpPr>
        <p:spPr>
          <a:xfrm>
            <a:off x="9116525" y="4493744"/>
            <a:ext cx="1822200" cy="1186200"/>
          </a:xfrm>
          <a:prstGeom prst="roundRect">
            <a:avLst>
              <a:gd name="adj" fmla="val 16667"/>
            </a:avLst>
          </a:prstGeom>
          <a:solidFill>
            <a:schemeClr val="lt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0" name="Google Shape;230;g24a9a99bff9_0_753"/>
          <p:cNvCxnSpPr/>
          <p:nvPr/>
        </p:nvCxnSpPr>
        <p:spPr>
          <a:xfrm>
            <a:off x="355600" y="761999"/>
            <a:ext cx="11260800" cy="0"/>
          </a:xfrm>
          <a:prstGeom prst="straightConnector1">
            <a:avLst/>
          </a:prstGeom>
          <a:noFill/>
          <a:ln w="25400" cap="flat" cmpd="sng">
            <a:solidFill>
              <a:srgbClr val="7EE4F6"/>
            </a:solidFill>
            <a:prstDash val="solid"/>
            <a:round/>
            <a:headEnd type="none" w="sm" len="sm"/>
            <a:tailEnd type="none" w="sm" len="sm"/>
          </a:ln>
        </p:spPr>
      </p:cxnSp>
      <p:pic>
        <p:nvPicPr>
          <p:cNvPr id="231" name="Google Shape;231;g24a9a99bff9_0_753"/>
          <p:cNvPicPr preferRelativeResize="0"/>
          <p:nvPr/>
        </p:nvPicPr>
        <p:blipFill rotWithShape="1">
          <a:blip r:embed="rId4">
            <a:alphaModFix/>
          </a:blip>
          <a:srcRect l="6935" t="27333" r="73743" b="50000"/>
          <a:stretch/>
        </p:blipFill>
        <p:spPr>
          <a:xfrm>
            <a:off x="9487904" y="4682881"/>
            <a:ext cx="1184000" cy="807925"/>
          </a:xfrm>
          <a:prstGeom prst="rect">
            <a:avLst/>
          </a:prstGeom>
          <a:noFill/>
          <a:ln>
            <a:noFill/>
          </a:ln>
        </p:spPr>
      </p:pic>
      <p:sp>
        <p:nvSpPr>
          <p:cNvPr id="232" name="Google Shape;232;g24a9a99bff9_0_753"/>
          <p:cNvSpPr/>
          <p:nvPr/>
        </p:nvSpPr>
        <p:spPr>
          <a:xfrm>
            <a:off x="9381505" y="3766413"/>
            <a:ext cx="2735673" cy="7023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GB" sz="1400" b="0" i="0" u="none" strike="noStrike" cap="none" dirty="0">
                <a:solidFill>
                  <a:schemeClr val="lt1"/>
                </a:solidFill>
                <a:latin typeface="Montserrat"/>
                <a:ea typeface="Montserrat"/>
                <a:cs typeface="Montserrat"/>
                <a:sym typeface="Montserrat"/>
              </a:rPr>
              <a:t>Traffic Light Reporting</a:t>
            </a:r>
            <a:endParaRPr dirty="0">
              <a:solidFill>
                <a:schemeClr val="lt1"/>
              </a:solidFill>
            </a:endParaRPr>
          </a:p>
          <a:p>
            <a:pPr marL="0" marR="0" lvl="0" indent="0" algn="l" rtl="0">
              <a:lnSpc>
                <a:spcPct val="150000"/>
              </a:lnSpc>
              <a:spcBef>
                <a:spcPts val="0"/>
              </a:spcBef>
              <a:spcAft>
                <a:spcPts val="0"/>
              </a:spcAft>
              <a:buNone/>
            </a:pPr>
            <a:r>
              <a:rPr lang="en-GB" sz="1400" b="1" i="0" u="none" strike="noStrike" cap="none" dirty="0">
                <a:solidFill>
                  <a:schemeClr val="lt1"/>
                </a:solidFill>
                <a:latin typeface="Montserrat"/>
                <a:ea typeface="Montserrat"/>
                <a:cs typeface="Montserrat"/>
                <a:sym typeface="Montserrat"/>
              </a:rPr>
              <a:t>How safe do you feel here?</a:t>
            </a:r>
            <a:endParaRPr dirty="0">
              <a:solidFill>
                <a:schemeClr val="lt1"/>
              </a:solidFill>
            </a:endParaRPr>
          </a:p>
        </p:txBody>
      </p:sp>
      <p:pic>
        <p:nvPicPr>
          <p:cNvPr id="233" name="Google Shape;233;g24a9a99bff9_0_753" descr="Logo&#10;&#10;Description automatically generated"/>
          <p:cNvPicPr preferRelativeResize="0"/>
          <p:nvPr/>
        </p:nvPicPr>
        <p:blipFill rotWithShape="1">
          <a:blip r:embed="rId5">
            <a:alphaModFix/>
          </a:blip>
          <a:srcRect t="29501" b="23521"/>
          <a:stretch/>
        </p:blipFill>
        <p:spPr>
          <a:xfrm>
            <a:off x="10314550" y="99375"/>
            <a:ext cx="1248350" cy="586425"/>
          </a:xfrm>
          <a:prstGeom prst="rect">
            <a:avLst/>
          </a:prstGeom>
          <a:noFill/>
          <a:ln>
            <a:noFill/>
          </a:ln>
        </p:spPr>
      </p:pic>
      <p:sp>
        <p:nvSpPr>
          <p:cNvPr id="12" name="Google Shape;234;g24a9a99bff9_0_753">
            <a:extLst>
              <a:ext uri="{FF2B5EF4-FFF2-40B4-BE49-F238E27FC236}">
                <a16:creationId xmlns:a16="http://schemas.microsoft.com/office/drawing/2014/main" id="{5E165F0D-CE30-0141-9123-F76EA50C27F5}"/>
              </a:ext>
            </a:extLst>
          </p:cNvPr>
          <p:cNvSpPr txBox="1"/>
          <p:nvPr/>
        </p:nvSpPr>
        <p:spPr>
          <a:xfrm>
            <a:off x="9799580" y="1178056"/>
            <a:ext cx="2043402" cy="183889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None/>
            </a:pPr>
            <a:r>
              <a:rPr lang="en-GB" sz="1600" i="0" u="none" strike="noStrike" cap="none" dirty="0">
                <a:solidFill>
                  <a:schemeClr val="bg1"/>
                </a:solidFill>
                <a:latin typeface="Montserrat"/>
                <a:ea typeface="Montserrat"/>
                <a:cs typeface="Montserrat"/>
                <a:sym typeface="Montserrat"/>
              </a:rPr>
              <a:t>Target –</a:t>
            </a:r>
            <a:r>
              <a:rPr lang="en-GB" sz="1600" b="1" i="0" u="none" strike="noStrike" cap="none" dirty="0">
                <a:solidFill>
                  <a:schemeClr val="bg1"/>
                </a:solidFill>
                <a:latin typeface="Montserrat"/>
                <a:ea typeface="Montserrat"/>
                <a:cs typeface="Montserrat"/>
                <a:sym typeface="Montserrat"/>
              </a:rPr>
              <a:t> Identify, assess</a:t>
            </a:r>
            <a:r>
              <a:rPr lang="en-GB" sz="1600" b="0" i="0" u="none" strike="noStrike" cap="none" dirty="0">
                <a:solidFill>
                  <a:schemeClr val="bg1"/>
                </a:solidFill>
                <a:latin typeface="Montserrat"/>
                <a:ea typeface="Montserrat"/>
                <a:cs typeface="Montserrat"/>
                <a:sym typeface="Montserrat"/>
              </a:rPr>
              <a:t>, and intervene with the </a:t>
            </a:r>
            <a:r>
              <a:rPr lang="en-GB" sz="1600" b="0" i="0" u="none" strike="noStrike" cap="none" dirty="0">
                <a:solidFill>
                  <a:srgbClr val="77E5F3"/>
                </a:solidFill>
                <a:latin typeface="Montserrat"/>
                <a:ea typeface="Montserrat"/>
                <a:cs typeface="Montserrat"/>
                <a:sym typeface="Montserrat"/>
              </a:rPr>
              <a:t>social conditions</a:t>
            </a:r>
            <a:r>
              <a:rPr lang="en-GB" sz="1600" b="1" i="0" u="none" strike="noStrike" cap="none" dirty="0">
                <a:solidFill>
                  <a:srgbClr val="77E5F3"/>
                </a:solidFill>
                <a:latin typeface="Montserrat"/>
                <a:ea typeface="Montserrat"/>
                <a:cs typeface="Montserrat"/>
                <a:sym typeface="Montserrat"/>
              </a:rPr>
              <a:t> </a:t>
            </a:r>
            <a:r>
              <a:rPr lang="en-GB" sz="1600" b="0" i="0" u="none" strike="noStrike" cap="none" dirty="0">
                <a:solidFill>
                  <a:schemeClr val="bg1"/>
                </a:solidFill>
                <a:latin typeface="Montserrat"/>
                <a:ea typeface="Montserrat"/>
                <a:cs typeface="Montserrat"/>
                <a:sym typeface="Montserrat"/>
              </a:rPr>
              <a:t>in which harm is taking place. </a:t>
            </a:r>
            <a:endParaRPr sz="21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None/>
            </a:pPr>
            <a:endParaRPr sz="1600" b="1" i="0" u="none" strike="noStrike" cap="none" dirty="0">
              <a:solidFill>
                <a:schemeClr val="bg1"/>
              </a:solidFill>
              <a:latin typeface="Montserrat"/>
              <a:ea typeface="Montserrat"/>
              <a:cs typeface="Montserrat"/>
              <a:sym typeface="Montserrat"/>
            </a:endParaRPr>
          </a:p>
        </p:txBody>
      </p:sp>
      <p:sp>
        <p:nvSpPr>
          <p:cNvPr id="13" name="Google Shape;234;g24a9a99bff9_0_753">
            <a:extLst>
              <a:ext uri="{FF2B5EF4-FFF2-40B4-BE49-F238E27FC236}">
                <a16:creationId xmlns:a16="http://schemas.microsoft.com/office/drawing/2014/main" id="{135B6563-0C9C-F644-9B24-EA2BC4BE7AB4}"/>
              </a:ext>
            </a:extLst>
          </p:cNvPr>
          <p:cNvSpPr txBox="1"/>
          <p:nvPr/>
        </p:nvSpPr>
        <p:spPr>
          <a:xfrm>
            <a:off x="355600" y="256277"/>
            <a:ext cx="10034100" cy="505500"/>
          </a:xfrm>
          <a:prstGeom prst="rect">
            <a:avLst/>
          </a:prstGeom>
          <a:noFill/>
          <a:ln>
            <a:noFill/>
          </a:ln>
        </p:spPr>
        <p:txBody>
          <a:bodyPr spcFirstLastPara="1" wrap="square" lIns="91400" tIns="45700" rIns="91400" bIns="45700" anchor="t" anchorCtr="0">
            <a:noAutofit/>
          </a:bodyPr>
          <a:lstStyle/>
          <a:p>
            <a:r>
              <a:rPr lang="en-GB" sz="1600" dirty="0">
                <a:solidFill>
                  <a:schemeClr val="lt1"/>
                </a:solidFill>
                <a:latin typeface="Montserrat"/>
                <a:ea typeface="Montserrat"/>
                <a:cs typeface="Montserrat"/>
                <a:sym typeface="Montserrat"/>
              </a:rPr>
              <a:t>Provide </a:t>
            </a:r>
            <a:r>
              <a:rPr lang="en-GB" sz="1600" dirty="0">
                <a:solidFill>
                  <a:srgbClr val="77E5F3"/>
                </a:solidFill>
                <a:latin typeface="Montserrat"/>
                <a:ea typeface="Montserrat"/>
                <a:cs typeface="Montserrat"/>
                <a:sym typeface="Montserrat"/>
              </a:rPr>
              <a:t>brave spaces </a:t>
            </a:r>
            <a:r>
              <a:rPr lang="en-GB" sz="1600" dirty="0">
                <a:solidFill>
                  <a:schemeClr val="lt1"/>
                </a:solidFill>
                <a:latin typeface="Montserrat"/>
                <a:ea typeface="Montserrat"/>
                <a:cs typeface="Montserrat"/>
                <a:sym typeface="Montserrat"/>
              </a:rPr>
              <a:t>for young people and children to </a:t>
            </a:r>
            <a:r>
              <a:rPr lang="en-GB" sz="1600" dirty="0">
                <a:solidFill>
                  <a:srgbClr val="77E5F3"/>
                </a:solidFill>
                <a:latin typeface="Montserrat"/>
                <a:ea typeface="Montserrat"/>
                <a:cs typeface="Montserrat"/>
                <a:sym typeface="Montserrat"/>
              </a:rPr>
              <a:t>share information </a:t>
            </a:r>
            <a:r>
              <a:rPr lang="en-GB" sz="1600" dirty="0">
                <a:solidFill>
                  <a:schemeClr val="lt1"/>
                </a:solidFill>
                <a:latin typeface="Montserrat"/>
                <a:ea typeface="Montserrat"/>
                <a:cs typeface="Montserrat"/>
                <a:sym typeface="Montserrat"/>
              </a:rPr>
              <a:t>on their </a:t>
            </a:r>
            <a:r>
              <a:rPr lang="en-GB" sz="1600" dirty="0">
                <a:solidFill>
                  <a:srgbClr val="77E5F3"/>
                </a:solidFill>
                <a:latin typeface="Montserrat"/>
                <a:ea typeface="Montserrat"/>
                <a:cs typeface="Montserrat"/>
                <a:sym typeface="Montserrat"/>
              </a:rPr>
              <a:t>terms</a:t>
            </a:r>
            <a:endParaRPr lang="en-GB" sz="1600" dirty="0">
              <a:solidFill>
                <a:srgbClr val="77E5F3"/>
              </a:solidFill>
            </a:endParaRPr>
          </a:p>
          <a:p>
            <a:pPr marL="0" marR="0" lvl="0" indent="0" algn="l" rtl="0">
              <a:lnSpc>
                <a:spcPct val="100000"/>
              </a:lnSpc>
              <a:spcBef>
                <a:spcPts val="0"/>
              </a:spcBef>
              <a:spcAft>
                <a:spcPts val="0"/>
              </a:spcAft>
              <a:buNone/>
            </a:pPr>
            <a:endParaRPr sz="1600" b="1" i="0" u="none" strike="noStrike" cap="none" dirty="0">
              <a:solidFill>
                <a:schemeClr val="bg1"/>
              </a:solidFill>
              <a:latin typeface="Montserrat"/>
              <a:ea typeface="Montserrat"/>
              <a:cs typeface="Montserrat"/>
              <a:sym typeface="Montserrat"/>
            </a:endParaRPr>
          </a:p>
        </p:txBody>
      </p:sp>
      <p:pic>
        <p:nvPicPr>
          <p:cNvPr id="5" name="Picture 4" descr="A map of a train&#10;&#10;Description automatically generated">
            <a:extLst>
              <a:ext uri="{FF2B5EF4-FFF2-40B4-BE49-F238E27FC236}">
                <a16:creationId xmlns:a16="http://schemas.microsoft.com/office/drawing/2014/main" id="{04582538-4688-5683-53DD-C582E641DC29}"/>
              </a:ext>
            </a:extLst>
          </p:cNvPr>
          <p:cNvPicPr>
            <a:picLocks noChangeAspect="1"/>
          </p:cNvPicPr>
          <p:nvPr/>
        </p:nvPicPr>
        <p:blipFill>
          <a:blip r:embed="rId6"/>
          <a:stretch>
            <a:fillRect/>
          </a:stretch>
        </p:blipFill>
        <p:spPr>
          <a:xfrm>
            <a:off x="5452537" y="2075688"/>
            <a:ext cx="3810000" cy="3086100"/>
          </a:xfrm>
          <a:prstGeom prst="rect">
            <a:avLst/>
          </a:prstGeom>
        </p:spPr>
      </p:pic>
      <p:pic>
        <p:nvPicPr>
          <p:cNvPr id="2" name="Picture 1" descr="A screen shot of a cell phone&#10;&#10;Description automatically generated">
            <a:extLst>
              <a:ext uri="{FF2B5EF4-FFF2-40B4-BE49-F238E27FC236}">
                <a16:creationId xmlns:a16="http://schemas.microsoft.com/office/drawing/2014/main" id="{4A5D3B40-FAB2-2479-D099-B2C523E2144E}"/>
              </a:ext>
            </a:extLst>
          </p:cNvPr>
          <p:cNvPicPr>
            <a:picLocks noChangeAspect="1"/>
          </p:cNvPicPr>
          <p:nvPr/>
        </p:nvPicPr>
        <p:blipFill>
          <a:blip r:embed="rId7"/>
          <a:stretch>
            <a:fillRect/>
          </a:stretch>
        </p:blipFill>
        <p:spPr>
          <a:xfrm>
            <a:off x="-62474" y="3744784"/>
            <a:ext cx="1792558" cy="3186770"/>
          </a:xfrm>
          <a:prstGeom prst="rect">
            <a:avLst/>
          </a:prstGeom>
        </p:spPr>
      </p:pic>
    </p:spTree>
    <p:extLst>
      <p:ext uri="{BB962C8B-B14F-4D97-AF65-F5344CB8AC3E}">
        <p14:creationId xmlns:p14="http://schemas.microsoft.com/office/powerpoint/2010/main" val="2443029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227"/>
        <p:cNvGrpSpPr/>
        <p:nvPr/>
      </p:nvGrpSpPr>
      <p:grpSpPr>
        <a:xfrm>
          <a:off x="0" y="0"/>
          <a:ext cx="0" cy="0"/>
          <a:chOff x="0" y="0"/>
          <a:chExt cx="0" cy="0"/>
        </a:xfrm>
      </p:grpSpPr>
      <p:sp>
        <p:nvSpPr>
          <p:cNvPr id="228" name="Google Shape;228;g24a9a99bff9_0_753"/>
          <p:cNvSpPr/>
          <p:nvPr/>
        </p:nvSpPr>
        <p:spPr>
          <a:xfrm>
            <a:off x="8564221" y="4870527"/>
            <a:ext cx="1822200" cy="1186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0" name="Google Shape;230;g24a9a99bff9_0_753"/>
          <p:cNvCxnSpPr/>
          <p:nvPr/>
        </p:nvCxnSpPr>
        <p:spPr>
          <a:xfrm>
            <a:off x="355600" y="761999"/>
            <a:ext cx="11260800" cy="0"/>
          </a:xfrm>
          <a:prstGeom prst="straightConnector1">
            <a:avLst/>
          </a:prstGeom>
          <a:noFill/>
          <a:ln w="25400" cap="flat" cmpd="sng">
            <a:solidFill>
              <a:srgbClr val="7EE4F6"/>
            </a:solidFill>
            <a:prstDash val="solid"/>
            <a:round/>
            <a:headEnd type="none" w="sm" len="sm"/>
            <a:tailEnd type="none" w="sm" len="sm"/>
          </a:ln>
        </p:spPr>
      </p:cxnSp>
      <p:pic>
        <p:nvPicPr>
          <p:cNvPr id="231" name="Google Shape;231;g24a9a99bff9_0_753"/>
          <p:cNvPicPr preferRelativeResize="0"/>
          <p:nvPr/>
        </p:nvPicPr>
        <p:blipFill rotWithShape="1">
          <a:blip r:embed="rId3">
            <a:alphaModFix/>
          </a:blip>
          <a:srcRect l="6935" t="27333" r="73743" b="50000"/>
          <a:stretch/>
        </p:blipFill>
        <p:spPr>
          <a:xfrm>
            <a:off x="9012017" y="5059664"/>
            <a:ext cx="1184000" cy="807925"/>
          </a:xfrm>
          <a:prstGeom prst="rect">
            <a:avLst/>
          </a:prstGeom>
          <a:noFill/>
          <a:ln>
            <a:noFill/>
          </a:ln>
        </p:spPr>
      </p:pic>
      <p:sp>
        <p:nvSpPr>
          <p:cNvPr id="232" name="Google Shape;232;g24a9a99bff9_0_753"/>
          <p:cNvSpPr/>
          <p:nvPr/>
        </p:nvSpPr>
        <p:spPr>
          <a:xfrm>
            <a:off x="9161595" y="3766572"/>
            <a:ext cx="3018900" cy="7023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GB" sz="1400" b="0" i="0" u="none" strike="noStrike" cap="none" dirty="0">
                <a:solidFill>
                  <a:schemeClr val="lt1"/>
                </a:solidFill>
                <a:latin typeface="Montserrat"/>
                <a:ea typeface="Montserrat"/>
                <a:cs typeface="Montserrat"/>
                <a:sym typeface="Montserrat"/>
              </a:rPr>
              <a:t>Traffic Light Reporting</a:t>
            </a:r>
            <a:endParaRPr dirty="0">
              <a:solidFill>
                <a:schemeClr val="lt1"/>
              </a:solidFill>
            </a:endParaRPr>
          </a:p>
          <a:p>
            <a:pPr marL="0" marR="0" lvl="0" indent="0" algn="l" rtl="0">
              <a:lnSpc>
                <a:spcPct val="150000"/>
              </a:lnSpc>
              <a:spcBef>
                <a:spcPts val="0"/>
              </a:spcBef>
              <a:spcAft>
                <a:spcPts val="0"/>
              </a:spcAft>
              <a:buNone/>
            </a:pPr>
            <a:r>
              <a:rPr lang="en-GB" sz="1400" b="1" i="0" u="none" strike="noStrike" cap="none" dirty="0">
                <a:solidFill>
                  <a:schemeClr val="lt1"/>
                </a:solidFill>
                <a:latin typeface="Montserrat"/>
                <a:ea typeface="Montserrat"/>
                <a:cs typeface="Montserrat"/>
                <a:sym typeface="Montserrat"/>
              </a:rPr>
              <a:t>How safe do you feel here?</a:t>
            </a:r>
            <a:endParaRPr dirty="0">
              <a:solidFill>
                <a:schemeClr val="lt1"/>
              </a:solidFill>
            </a:endParaRPr>
          </a:p>
        </p:txBody>
      </p:sp>
      <p:pic>
        <p:nvPicPr>
          <p:cNvPr id="233" name="Google Shape;233;g24a9a99bff9_0_753" descr="Logo&#10;&#10;Description automatically generated"/>
          <p:cNvPicPr preferRelativeResize="0"/>
          <p:nvPr/>
        </p:nvPicPr>
        <p:blipFill rotWithShape="1">
          <a:blip r:embed="rId4">
            <a:alphaModFix/>
          </a:blip>
          <a:srcRect t="29501" b="23521"/>
          <a:stretch/>
        </p:blipFill>
        <p:spPr>
          <a:xfrm>
            <a:off x="10314550" y="99375"/>
            <a:ext cx="1248350" cy="586425"/>
          </a:xfrm>
          <a:prstGeom prst="rect">
            <a:avLst/>
          </a:prstGeom>
          <a:noFill/>
          <a:ln>
            <a:noFill/>
          </a:ln>
        </p:spPr>
      </p:pic>
      <p:sp>
        <p:nvSpPr>
          <p:cNvPr id="3" name="Rounded Rectangle 2">
            <a:extLst>
              <a:ext uri="{FF2B5EF4-FFF2-40B4-BE49-F238E27FC236}">
                <a16:creationId xmlns:a16="http://schemas.microsoft.com/office/drawing/2014/main" id="{DAB75C12-72A1-9EA8-20AD-A0CD3F95BC56}"/>
              </a:ext>
            </a:extLst>
          </p:cNvPr>
          <p:cNvSpPr/>
          <p:nvPr/>
        </p:nvSpPr>
        <p:spPr>
          <a:xfrm>
            <a:off x="909400" y="1237572"/>
            <a:ext cx="8264916" cy="505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iagram&#10;&#10;Description automatically generated">
            <a:extLst>
              <a:ext uri="{FF2B5EF4-FFF2-40B4-BE49-F238E27FC236}">
                <a16:creationId xmlns:a16="http://schemas.microsoft.com/office/drawing/2014/main" id="{BD6571D1-CBCC-3DA6-E0C8-C4407CBAF1D8}"/>
              </a:ext>
            </a:extLst>
          </p:cNvPr>
          <p:cNvPicPr>
            <a:picLocks noChangeAspect="1"/>
          </p:cNvPicPr>
          <p:nvPr/>
        </p:nvPicPr>
        <p:blipFill>
          <a:blip r:embed="rId5"/>
          <a:stretch>
            <a:fillRect/>
          </a:stretch>
        </p:blipFill>
        <p:spPr>
          <a:xfrm>
            <a:off x="1118064" y="1992429"/>
            <a:ext cx="8022758" cy="3507010"/>
          </a:xfrm>
          <a:prstGeom prst="roundRect">
            <a:avLst/>
          </a:prstGeom>
        </p:spPr>
      </p:pic>
      <p:sp>
        <p:nvSpPr>
          <p:cNvPr id="14" name="Google Shape;234;g24a9a99bff9_0_753">
            <a:extLst>
              <a:ext uri="{FF2B5EF4-FFF2-40B4-BE49-F238E27FC236}">
                <a16:creationId xmlns:a16="http://schemas.microsoft.com/office/drawing/2014/main" id="{8FBB49A8-4149-B346-94EB-3837E1F2E1B2}"/>
              </a:ext>
            </a:extLst>
          </p:cNvPr>
          <p:cNvSpPr txBox="1"/>
          <p:nvPr/>
        </p:nvSpPr>
        <p:spPr>
          <a:xfrm>
            <a:off x="9364720" y="1590103"/>
            <a:ext cx="2043402" cy="183889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None/>
            </a:pPr>
            <a:r>
              <a:rPr lang="en-GB" sz="1600" i="0" u="none" strike="noStrike" cap="none" dirty="0">
                <a:solidFill>
                  <a:schemeClr val="bg1"/>
                </a:solidFill>
                <a:latin typeface="Montserrat"/>
                <a:ea typeface="Montserrat"/>
                <a:cs typeface="Montserrat"/>
                <a:sym typeface="Montserrat"/>
              </a:rPr>
              <a:t>Target –</a:t>
            </a:r>
            <a:r>
              <a:rPr lang="en-GB" sz="1600" b="1" i="0" u="none" strike="noStrike" cap="none" dirty="0">
                <a:solidFill>
                  <a:schemeClr val="bg1"/>
                </a:solidFill>
                <a:latin typeface="Montserrat"/>
                <a:ea typeface="Montserrat"/>
                <a:cs typeface="Montserrat"/>
                <a:sym typeface="Montserrat"/>
              </a:rPr>
              <a:t> Identify, assess</a:t>
            </a:r>
            <a:r>
              <a:rPr lang="en-GB" sz="1600" b="0" i="0" u="none" strike="noStrike" cap="none" dirty="0">
                <a:solidFill>
                  <a:schemeClr val="bg1"/>
                </a:solidFill>
                <a:latin typeface="Montserrat"/>
                <a:ea typeface="Montserrat"/>
                <a:cs typeface="Montserrat"/>
                <a:sym typeface="Montserrat"/>
              </a:rPr>
              <a:t>, and intervene with the </a:t>
            </a:r>
            <a:r>
              <a:rPr lang="en-GB" sz="1600" b="0" i="0" u="none" strike="noStrike" cap="none" dirty="0">
                <a:solidFill>
                  <a:srgbClr val="77E5F3"/>
                </a:solidFill>
                <a:latin typeface="Montserrat"/>
                <a:ea typeface="Montserrat"/>
                <a:cs typeface="Montserrat"/>
                <a:sym typeface="Montserrat"/>
              </a:rPr>
              <a:t>social conditions</a:t>
            </a:r>
            <a:r>
              <a:rPr lang="en-GB" sz="1600" b="1" i="0" u="none" strike="noStrike" cap="none" dirty="0">
                <a:solidFill>
                  <a:srgbClr val="77E5F3"/>
                </a:solidFill>
                <a:latin typeface="Montserrat"/>
                <a:ea typeface="Montserrat"/>
                <a:cs typeface="Montserrat"/>
                <a:sym typeface="Montserrat"/>
              </a:rPr>
              <a:t> </a:t>
            </a:r>
            <a:r>
              <a:rPr lang="en-GB" sz="1600" b="0" i="0" u="none" strike="noStrike" cap="none" dirty="0">
                <a:solidFill>
                  <a:schemeClr val="bg1"/>
                </a:solidFill>
                <a:latin typeface="Montserrat"/>
                <a:ea typeface="Montserrat"/>
                <a:cs typeface="Montserrat"/>
                <a:sym typeface="Montserrat"/>
              </a:rPr>
              <a:t>in which harm is taking place. </a:t>
            </a:r>
            <a:endParaRPr sz="21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None/>
            </a:pPr>
            <a:endParaRPr sz="1600" b="1" i="0" u="none" strike="noStrike" cap="none" dirty="0">
              <a:solidFill>
                <a:schemeClr val="bg1"/>
              </a:solidFill>
              <a:latin typeface="Montserrat"/>
              <a:ea typeface="Montserrat"/>
              <a:cs typeface="Montserrat"/>
              <a:sym typeface="Montserrat"/>
            </a:endParaRPr>
          </a:p>
        </p:txBody>
      </p:sp>
      <p:sp>
        <p:nvSpPr>
          <p:cNvPr id="16" name="Google Shape;234;g24a9a99bff9_0_753">
            <a:extLst>
              <a:ext uri="{FF2B5EF4-FFF2-40B4-BE49-F238E27FC236}">
                <a16:creationId xmlns:a16="http://schemas.microsoft.com/office/drawing/2014/main" id="{D94012F6-5F87-4240-91E3-D5C34721B4FB}"/>
              </a:ext>
            </a:extLst>
          </p:cNvPr>
          <p:cNvSpPr txBox="1"/>
          <p:nvPr/>
        </p:nvSpPr>
        <p:spPr>
          <a:xfrm>
            <a:off x="355600" y="256277"/>
            <a:ext cx="10034100" cy="505500"/>
          </a:xfrm>
          <a:prstGeom prst="rect">
            <a:avLst/>
          </a:prstGeom>
          <a:noFill/>
          <a:ln>
            <a:noFill/>
          </a:ln>
        </p:spPr>
        <p:txBody>
          <a:bodyPr spcFirstLastPara="1" wrap="square" lIns="91400" tIns="45700" rIns="91400" bIns="45700" anchor="t" anchorCtr="0">
            <a:noAutofit/>
          </a:bodyPr>
          <a:lstStyle/>
          <a:p>
            <a:r>
              <a:rPr lang="en-GB" sz="1600" dirty="0">
                <a:solidFill>
                  <a:schemeClr val="lt1"/>
                </a:solidFill>
                <a:latin typeface="Montserrat"/>
                <a:ea typeface="Montserrat"/>
                <a:cs typeface="Montserrat"/>
                <a:sym typeface="Montserrat"/>
              </a:rPr>
              <a:t>Provide </a:t>
            </a:r>
            <a:r>
              <a:rPr lang="en-GB" sz="1600" dirty="0">
                <a:solidFill>
                  <a:srgbClr val="77E5F3"/>
                </a:solidFill>
                <a:latin typeface="Montserrat"/>
                <a:ea typeface="Montserrat"/>
                <a:cs typeface="Montserrat"/>
                <a:sym typeface="Montserrat"/>
              </a:rPr>
              <a:t>brave spaces </a:t>
            </a:r>
            <a:r>
              <a:rPr lang="en-GB" sz="1600" dirty="0">
                <a:solidFill>
                  <a:schemeClr val="lt1"/>
                </a:solidFill>
                <a:latin typeface="Montserrat"/>
                <a:ea typeface="Montserrat"/>
                <a:cs typeface="Montserrat"/>
                <a:sym typeface="Montserrat"/>
              </a:rPr>
              <a:t>for young people and children to </a:t>
            </a:r>
            <a:r>
              <a:rPr lang="en-GB" sz="1600" dirty="0">
                <a:solidFill>
                  <a:srgbClr val="77E5F3"/>
                </a:solidFill>
                <a:latin typeface="Montserrat"/>
                <a:ea typeface="Montserrat"/>
                <a:cs typeface="Montserrat"/>
                <a:sym typeface="Montserrat"/>
              </a:rPr>
              <a:t>share information </a:t>
            </a:r>
            <a:r>
              <a:rPr lang="en-GB" sz="1600" dirty="0">
                <a:solidFill>
                  <a:schemeClr val="lt1"/>
                </a:solidFill>
                <a:latin typeface="Montserrat"/>
                <a:ea typeface="Montserrat"/>
                <a:cs typeface="Montserrat"/>
                <a:sym typeface="Montserrat"/>
              </a:rPr>
              <a:t>on their </a:t>
            </a:r>
            <a:r>
              <a:rPr lang="en-GB" sz="1600" dirty="0">
                <a:solidFill>
                  <a:srgbClr val="77E5F3"/>
                </a:solidFill>
                <a:latin typeface="Montserrat"/>
                <a:ea typeface="Montserrat"/>
                <a:cs typeface="Montserrat"/>
                <a:sym typeface="Montserrat"/>
              </a:rPr>
              <a:t>terms</a:t>
            </a:r>
            <a:endParaRPr lang="en-GB" sz="1600" dirty="0">
              <a:solidFill>
                <a:srgbClr val="77E5F3"/>
              </a:solidFill>
            </a:endParaRPr>
          </a:p>
          <a:p>
            <a:pPr marL="0" marR="0" lvl="0" indent="0" algn="l" rtl="0">
              <a:lnSpc>
                <a:spcPct val="100000"/>
              </a:lnSpc>
              <a:spcBef>
                <a:spcPts val="0"/>
              </a:spcBef>
              <a:spcAft>
                <a:spcPts val="0"/>
              </a:spcAft>
              <a:buNone/>
            </a:pPr>
            <a:endParaRPr sz="1600" b="1" i="0" u="none" strike="noStrike" cap="none" dirty="0">
              <a:solidFill>
                <a:schemeClr val="bg1"/>
              </a:solidFill>
              <a:latin typeface="Montserrat"/>
              <a:ea typeface="Montserrat"/>
              <a:cs typeface="Montserrat"/>
              <a:sym typeface="Montserrat"/>
            </a:endParaRPr>
          </a:p>
        </p:txBody>
      </p:sp>
      <p:pic>
        <p:nvPicPr>
          <p:cNvPr id="4" name="Picture 3" descr="A cell phone with a screen showing a school&#10;&#10;Description automatically generated">
            <a:extLst>
              <a:ext uri="{FF2B5EF4-FFF2-40B4-BE49-F238E27FC236}">
                <a16:creationId xmlns:a16="http://schemas.microsoft.com/office/drawing/2014/main" id="{BBC5C1DA-2EDA-5487-97B3-C577B06292A3}"/>
              </a:ext>
            </a:extLst>
          </p:cNvPr>
          <p:cNvPicPr>
            <a:picLocks noChangeAspect="1"/>
          </p:cNvPicPr>
          <p:nvPr/>
        </p:nvPicPr>
        <p:blipFill>
          <a:blip r:embed="rId6"/>
          <a:stretch>
            <a:fillRect/>
          </a:stretch>
        </p:blipFill>
        <p:spPr>
          <a:xfrm>
            <a:off x="-28267" y="3710537"/>
            <a:ext cx="1792558" cy="3186770"/>
          </a:xfrm>
          <a:prstGeom prst="rect">
            <a:avLst/>
          </a:prstGeom>
        </p:spPr>
      </p:pic>
    </p:spTree>
    <p:extLst>
      <p:ext uri="{BB962C8B-B14F-4D97-AF65-F5344CB8AC3E}">
        <p14:creationId xmlns:p14="http://schemas.microsoft.com/office/powerpoint/2010/main" val="2750940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227"/>
        <p:cNvGrpSpPr/>
        <p:nvPr/>
      </p:nvGrpSpPr>
      <p:grpSpPr>
        <a:xfrm>
          <a:off x="0" y="0"/>
          <a:ext cx="0" cy="0"/>
          <a:chOff x="0" y="0"/>
          <a:chExt cx="0" cy="0"/>
        </a:xfrm>
      </p:grpSpPr>
      <p:cxnSp>
        <p:nvCxnSpPr>
          <p:cNvPr id="230" name="Google Shape;230;g24a9a99bff9_0_753"/>
          <p:cNvCxnSpPr/>
          <p:nvPr/>
        </p:nvCxnSpPr>
        <p:spPr>
          <a:xfrm>
            <a:off x="355600" y="761999"/>
            <a:ext cx="11260800" cy="0"/>
          </a:xfrm>
          <a:prstGeom prst="straightConnector1">
            <a:avLst/>
          </a:prstGeom>
          <a:noFill/>
          <a:ln w="25400" cap="flat" cmpd="sng">
            <a:solidFill>
              <a:srgbClr val="7EE4F6"/>
            </a:solidFill>
            <a:prstDash val="solid"/>
            <a:round/>
            <a:headEnd type="none" w="sm" len="sm"/>
            <a:tailEnd type="none" w="sm" len="sm"/>
          </a:ln>
        </p:spPr>
      </p:cxnSp>
      <p:pic>
        <p:nvPicPr>
          <p:cNvPr id="233" name="Google Shape;233;g24a9a99bff9_0_753" descr="Logo&#10;&#10;Description automatically generated"/>
          <p:cNvPicPr preferRelativeResize="0"/>
          <p:nvPr/>
        </p:nvPicPr>
        <p:blipFill rotWithShape="1">
          <a:blip r:embed="rId3">
            <a:alphaModFix/>
          </a:blip>
          <a:srcRect t="29501" b="23521"/>
          <a:stretch/>
        </p:blipFill>
        <p:spPr>
          <a:xfrm>
            <a:off x="10314550" y="99375"/>
            <a:ext cx="1248350" cy="586425"/>
          </a:xfrm>
          <a:prstGeom prst="rect">
            <a:avLst/>
          </a:prstGeom>
          <a:noFill/>
          <a:ln>
            <a:noFill/>
          </a:ln>
        </p:spPr>
      </p:pic>
      <p:sp>
        <p:nvSpPr>
          <p:cNvPr id="3" name="Rounded Rectangle 2">
            <a:extLst>
              <a:ext uri="{FF2B5EF4-FFF2-40B4-BE49-F238E27FC236}">
                <a16:creationId xmlns:a16="http://schemas.microsoft.com/office/drawing/2014/main" id="{DAB75C12-72A1-9EA8-20AD-A0CD3F95BC56}"/>
              </a:ext>
            </a:extLst>
          </p:cNvPr>
          <p:cNvSpPr/>
          <p:nvPr/>
        </p:nvSpPr>
        <p:spPr>
          <a:xfrm>
            <a:off x="801807" y="1270637"/>
            <a:ext cx="8264916" cy="505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234;g24a9a99bff9_0_753">
            <a:extLst>
              <a:ext uri="{FF2B5EF4-FFF2-40B4-BE49-F238E27FC236}">
                <a16:creationId xmlns:a16="http://schemas.microsoft.com/office/drawing/2014/main" id="{8FBB49A8-4149-B346-94EB-3837E1F2E1B2}"/>
              </a:ext>
            </a:extLst>
          </p:cNvPr>
          <p:cNvSpPr txBox="1"/>
          <p:nvPr/>
        </p:nvSpPr>
        <p:spPr>
          <a:xfrm>
            <a:off x="9364720" y="1590103"/>
            <a:ext cx="2043402" cy="183889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None/>
            </a:pPr>
            <a:r>
              <a:rPr lang="en-GB" sz="1600" i="0" u="none" strike="noStrike" cap="none" dirty="0">
                <a:solidFill>
                  <a:schemeClr val="bg1"/>
                </a:solidFill>
                <a:latin typeface="Montserrat"/>
                <a:ea typeface="Montserrat"/>
                <a:cs typeface="Montserrat"/>
                <a:sym typeface="Montserrat"/>
              </a:rPr>
              <a:t>Target –</a:t>
            </a:r>
            <a:r>
              <a:rPr lang="en-GB" sz="1600" b="1" i="0" u="none" strike="noStrike" cap="none" dirty="0">
                <a:solidFill>
                  <a:schemeClr val="bg1"/>
                </a:solidFill>
                <a:latin typeface="Montserrat"/>
                <a:ea typeface="Montserrat"/>
                <a:cs typeface="Montserrat"/>
                <a:sym typeface="Montserrat"/>
              </a:rPr>
              <a:t> Identify, assess</a:t>
            </a:r>
            <a:r>
              <a:rPr lang="en-GB" sz="1600" b="0" i="0" u="none" strike="noStrike" cap="none" dirty="0">
                <a:solidFill>
                  <a:schemeClr val="bg1"/>
                </a:solidFill>
                <a:latin typeface="Montserrat"/>
                <a:ea typeface="Montserrat"/>
                <a:cs typeface="Montserrat"/>
                <a:sym typeface="Montserrat"/>
              </a:rPr>
              <a:t>, and intervene with the </a:t>
            </a:r>
            <a:r>
              <a:rPr lang="en-GB" sz="1600" b="0" i="0" u="none" strike="noStrike" cap="none" dirty="0">
                <a:solidFill>
                  <a:srgbClr val="77E5F3"/>
                </a:solidFill>
                <a:latin typeface="Montserrat"/>
                <a:ea typeface="Montserrat"/>
                <a:cs typeface="Montserrat"/>
                <a:sym typeface="Montserrat"/>
              </a:rPr>
              <a:t>social conditions</a:t>
            </a:r>
            <a:r>
              <a:rPr lang="en-GB" sz="1600" b="1" i="0" u="none" strike="noStrike" cap="none" dirty="0">
                <a:solidFill>
                  <a:srgbClr val="77E5F3"/>
                </a:solidFill>
                <a:latin typeface="Montserrat"/>
                <a:ea typeface="Montserrat"/>
                <a:cs typeface="Montserrat"/>
                <a:sym typeface="Montserrat"/>
              </a:rPr>
              <a:t> </a:t>
            </a:r>
            <a:r>
              <a:rPr lang="en-GB" sz="1600" b="0" i="0" u="none" strike="noStrike" cap="none" dirty="0">
                <a:solidFill>
                  <a:schemeClr val="bg1"/>
                </a:solidFill>
                <a:latin typeface="Montserrat"/>
                <a:ea typeface="Montserrat"/>
                <a:cs typeface="Montserrat"/>
                <a:sym typeface="Montserrat"/>
              </a:rPr>
              <a:t>in which harm is taking place. </a:t>
            </a:r>
            <a:endParaRPr sz="21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None/>
            </a:pPr>
            <a:endParaRPr sz="1600" b="1" i="0" u="none" strike="noStrike" cap="none" dirty="0">
              <a:solidFill>
                <a:schemeClr val="bg1"/>
              </a:solidFill>
              <a:latin typeface="Montserrat"/>
              <a:ea typeface="Montserrat"/>
              <a:cs typeface="Montserrat"/>
              <a:sym typeface="Montserrat"/>
            </a:endParaRPr>
          </a:p>
        </p:txBody>
      </p:sp>
      <p:sp>
        <p:nvSpPr>
          <p:cNvPr id="16" name="Google Shape;234;g24a9a99bff9_0_753">
            <a:extLst>
              <a:ext uri="{FF2B5EF4-FFF2-40B4-BE49-F238E27FC236}">
                <a16:creationId xmlns:a16="http://schemas.microsoft.com/office/drawing/2014/main" id="{D94012F6-5F87-4240-91E3-D5C34721B4FB}"/>
              </a:ext>
            </a:extLst>
          </p:cNvPr>
          <p:cNvSpPr txBox="1"/>
          <p:nvPr/>
        </p:nvSpPr>
        <p:spPr>
          <a:xfrm>
            <a:off x="355600" y="256277"/>
            <a:ext cx="10034100" cy="505500"/>
          </a:xfrm>
          <a:prstGeom prst="rect">
            <a:avLst/>
          </a:prstGeom>
          <a:noFill/>
          <a:ln>
            <a:noFill/>
          </a:ln>
        </p:spPr>
        <p:txBody>
          <a:bodyPr spcFirstLastPara="1" wrap="square" lIns="91400" tIns="45700" rIns="91400" bIns="45700" anchor="t" anchorCtr="0">
            <a:noAutofit/>
          </a:bodyPr>
          <a:lstStyle/>
          <a:p>
            <a:r>
              <a:rPr lang="en-GB" sz="1600" dirty="0">
                <a:solidFill>
                  <a:schemeClr val="lt1"/>
                </a:solidFill>
                <a:latin typeface="Montserrat"/>
                <a:ea typeface="Montserrat"/>
                <a:cs typeface="Montserrat"/>
                <a:sym typeface="Montserrat"/>
              </a:rPr>
              <a:t>Provide </a:t>
            </a:r>
            <a:r>
              <a:rPr lang="en-GB" sz="1600" dirty="0">
                <a:solidFill>
                  <a:srgbClr val="77E5F3"/>
                </a:solidFill>
                <a:latin typeface="Montserrat"/>
                <a:ea typeface="Montserrat"/>
                <a:cs typeface="Montserrat"/>
                <a:sym typeface="Montserrat"/>
              </a:rPr>
              <a:t>brave spaces </a:t>
            </a:r>
            <a:r>
              <a:rPr lang="en-GB" sz="1600" dirty="0">
                <a:solidFill>
                  <a:schemeClr val="lt1"/>
                </a:solidFill>
                <a:latin typeface="Montserrat"/>
                <a:ea typeface="Montserrat"/>
                <a:cs typeface="Montserrat"/>
                <a:sym typeface="Montserrat"/>
              </a:rPr>
              <a:t>for young people and children to </a:t>
            </a:r>
            <a:r>
              <a:rPr lang="en-GB" sz="1600" dirty="0">
                <a:solidFill>
                  <a:srgbClr val="77E5F3"/>
                </a:solidFill>
                <a:latin typeface="Montserrat"/>
                <a:ea typeface="Montserrat"/>
                <a:cs typeface="Montserrat"/>
                <a:sym typeface="Montserrat"/>
              </a:rPr>
              <a:t>share information </a:t>
            </a:r>
            <a:r>
              <a:rPr lang="en-GB" sz="1600" dirty="0">
                <a:solidFill>
                  <a:schemeClr val="lt1"/>
                </a:solidFill>
                <a:latin typeface="Montserrat"/>
                <a:ea typeface="Montserrat"/>
                <a:cs typeface="Montserrat"/>
                <a:sym typeface="Montserrat"/>
              </a:rPr>
              <a:t>on their </a:t>
            </a:r>
            <a:r>
              <a:rPr lang="en-GB" sz="1600" dirty="0">
                <a:solidFill>
                  <a:srgbClr val="77E5F3"/>
                </a:solidFill>
                <a:latin typeface="Montserrat"/>
                <a:ea typeface="Montserrat"/>
                <a:cs typeface="Montserrat"/>
                <a:sym typeface="Montserrat"/>
              </a:rPr>
              <a:t>terms</a:t>
            </a:r>
            <a:endParaRPr lang="en-GB" sz="1600" dirty="0">
              <a:solidFill>
                <a:srgbClr val="77E5F3"/>
              </a:solidFill>
            </a:endParaRPr>
          </a:p>
          <a:p>
            <a:pPr marL="0" marR="0" lvl="0" indent="0" algn="l" rtl="0">
              <a:lnSpc>
                <a:spcPct val="100000"/>
              </a:lnSpc>
              <a:spcBef>
                <a:spcPts val="0"/>
              </a:spcBef>
              <a:spcAft>
                <a:spcPts val="0"/>
              </a:spcAft>
              <a:buNone/>
            </a:pPr>
            <a:endParaRPr sz="1600" b="1" i="0" u="none" strike="noStrike" cap="none" dirty="0">
              <a:solidFill>
                <a:schemeClr val="bg1"/>
              </a:solidFill>
              <a:latin typeface="Montserrat"/>
              <a:ea typeface="Montserrat"/>
              <a:cs typeface="Montserrat"/>
              <a:sym typeface="Montserrat"/>
            </a:endParaRPr>
          </a:p>
        </p:txBody>
      </p:sp>
      <p:pic>
        <p:nvPicPr>
          <p:cNvPr id="5" name="Picture 4" descr="A blue and white website&#10;&#10;Description automatically generated">
            <a:extLst>
              <a:ext uri="{FF2B5EF4-FFF2-40B4-BE49-F238E27FC236}">
                <a16:creationId xmlns:a16="http://schemas.microsoft.com/office/drawing/2014/main" id="{3DDE091B-AF4D-219B-C864-AA0F2B1A7214}"/>
              </a:ext>
            </a:extLst>
          </p:cNvPr>
          <p:cNvPicPr>
            <a:picLocks noChangeAspect="1"/>
          </p:cNvPicPr>
          <p:nvPr/>
        </p:nvPicPr>
        <p:blipFill>
          <a:blip r:embed="rId4"/>
          <a:stretch>
            <a:fillRect/>
          </a:stretch>
        </p:blipFill>
        <p:spPr>
          <a:xfrm>
            <a:off x="1048065" y="1792935"/>
            <a:ext cx="7772400" cy="3846544"/>
          </a:xfrm>
          <a:prstGeom prst="rect">
            <a:avLst/>
          </a:prstGeom>
        </p:spPr>
      </p:pic>
      <p:pic>
        <p:nvPicPr>
          <p:cNvPr id="2" name="Picture 1" descr="A cell phone with a blue and white sign&#10;&#10;Description automatically generated">
            <a:extLst>
              <a:ext uri="{FF2B5EF4-FFF2-40B4-BE49-F238E27FC236}">
                <a16:creationId xmlns:a16="http://schemas.microsoft.com/office/drawing/2014/main" id="{7310AA57-11FD-3988-F63B-ED8005D88D12}"/>
              </a:ext>
            </a:extLst>
          </p:cNvPr>
          <p:cNvPicPr>
            <a:picLocks noChangeAspect="1"/>
          </p:cNvPicPr>
          <p:nvPr/>
        </p:nvPicPr>
        <p:blipFill>
          <a:blip r:embed="rId5"/>
          <a:stretch>
            <a:fillRect/>
          </a:stretch>
        </p:blipFill>
        <p:spPr>
          <a:xfrm>
            <a:off x="28657" y="3799637"/>
            <a:ext cx="1792558" cy="3186770"/>
          </a:xfrm>
          <a:prstGeom prst="rect">
            <a:avLst/>
          </a:prstGeom>
        </p:spPr>
      </p:pic>
    </p:spTree>
    <p:extLst>
      <p:ext uri="{BB962C8B-B14F-4D97-AF65-F5344CB8AC3E}">
        <p14:creationId xmlns:p14="http://schemas.microsoft.com/office/powerpoint/2010/main" val="1484605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417"/>
        <p:cNvGrpSpPr/>
        <p:nvPr/>
      </p:nvGrpSpPr>
      <p:grpSpPr>
        <a:xfrm>
          <a:off x="0" y="0"/>
          <a:ext cx="0" cy="0"/>
          <a:chOff x="0" y="0"/>
          <a:chExt cx="0" cy="0"/>
        </a:xfrm>
      </p:grpSpPr>
      <p:cxnSp>
        <p:nvCxnSpPr>
          <p:cNvPr id="418" name="Google Shape;418;g24a9a99bff9_0_857"/>
          <p:cNvCxnSpPr/>
          <p:nvPr/>
        </p:nvCxnSpPr>
        <p:spPr>
          <a:xfrm>
            <a:off x="355600" y="761999"/>
            <a:ext cx="11260800" cy="0"/>
          </a:xfrm>
          <a:prstGeom prst="straightConnector1">
            <a:avLst/>
          </a:prstGeom>
          <a:noFill/>
          <a:ln w="25400" cap="flat" cmpd="sng">
            <a:solidFill>
              <a:srgbClr val="7EE4F7"/>
            </a:solidFill>
            <a:prstDash val="solid"/>
            <a:round/>
            <a:headEnd type="none" w="sm" len="sm"/>
            <a:tailEnd type="none" w="sm" len="sm"/>
          </a:ln>
        </p:spPr>
      </p:cxnSp>
      <p:sp>
        <p:nvSpPr>
          <p:cNvPr id="419" name="Google Shape;419;g24a9a99bff9_0_857"/>
          <p:cNvSpPr txBox="1"/>
          <p:nvPr/>
        </p:nvSpPr>
        <p:spPr>
          <a:xfrm>
            <a:off x="355600" y="256200"/>
            <a:ext cx="6236700" cy="50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000" b="0" i="0" u="none" strike="noStrike" cap="none" dirty="0">
                <a:solidFill>
                  <a:srgbClr val="77E5F3"/>
                </a:solidFill>
                <a:latin typeface="Montserrat"/>
                <a:ea typeface="Montserrat"/>
                <a:cs typeface="Montserrat"/>
                <a:sym typeface="Montserrat"/>
              </a:rPr>
              <a:t>Partner</a:t>
            </a:r>
            <a:r>
              <a:rPr lang="en-GB" sz="2000" b="0" i="0" u="none" strike="noStrike" cap="none" dirty="0">
                <a:solidFill>
                  <a:schemeClr val="lt1"/>
                </a:solidFill>
                <a:latin typeface="Montserrat"/>
                <a:ea typeface="Montserrat"/>
                <a:cs typeface="Montserrat"/>
                <a:sym typeface="Montserrat"/>
              </a:rPr>
              <a:t> with your Community</a:t>
            </a:r>
            <a:endParaRPr sz="2000" b="0" i="0" u="none" strike="noStrike" cap="none" dirty="0">
              <a:solidFill>
                <a:schemeClr val="lt1"/>
              </a:solidFill>
              <a:latin typeface="Montserrat"/>
              <a:ea typeface="Montserrat"/>
              <a:cs typeface="Montserrat"/>
              <a:sym typeface="Montserrat"/>
            </a:endParaRPr>
          </a:p>
        </p:txBody>
      </p:sp>
      <p:pic>
        <p:nvPicPr>
          <p:cNvPr id="2" name="Google Shape;245;g24a9a99bff9_0_594" descr="Logo&#10;&#10;Description automatically generated">
            <a:extLst>
              <a:ext uri="{FF2B5EF4-FFF2-40B4-BE49-F238E27FC236}">
                <a16:creationId xmlns:a16="http://schemas.microsoft.com/office/drawing/2014/main" id="{335FCF17-3C6F-BB41-4314-43326826583E}"/>
              </a:ext>
            </a:extLst>
          </p:cNvPr>
          <p:cNvPicPr preferRelativeResize="0"/>
          <p:nvPr/>
        </p:nvPicPr>
        <p:blipFill rotWithShape="1">
          <a:blip r:embed="rId3">
            <a:alphaModFix/>
          </a:blip>
          <a:srcRect t="29501" b="23521"/>
          <a:stretch/>
        </p:blipFill>
        <p:spPr>
          <a:xfrm>
            <a:off x="10314550" y="99375"/>
            <a:ext cx="1248350" cy="586425"/>
          </a:xfrm>
          <a:prstGeom prst="rect">
            <a:avLst/>
          </a:prstGeom>
          <a:noFill/>
          <a:ln>
            <a:noFill/>
          </a:ln>
        </p:spPr>
      </p:pic>
      <p:pic>
        <p:nvPicPr>
          <p:cNvPr id="3" name="Picture 2">
            <a:extLst>
              <a:ext uri="{FF2B5EF4-FFF2-40B4-BE49-F238E27FC236}">
                <a16:creationId xmlns:a16="http://schemas.microsoft.com/office/drawing/2014/main" id="{4F89D744-F8CC-C95D-6382-9D9455C50BDF}"/>
              </a:ext>
            </a:extLst>
          </p:cNvPr>
          <p:cNvPicPr>
            <a:picLocks noChangeAspect="1"/>
          </p:cNvPicPr>
          <p:nvPr/>
        </p:nvPicPr>
        <p:blipFill>
          <a:blip r:embed="rId4"/>
          <a:stretch>
            <a:fillRect/>
          </a:stretch>
        </p:blipFill>
        <p:spPr>
          <a:xfrm>
            <a:off x="635390" y="921662"/>
            <a:ext cx="10499007" cy="5680127"/>
          </a:xfrm>
          <a:prstGeom prst="rect">
            <a:avLst/>
          </a:prstGeom>
        </p:spPr>
      </p:pic>
    </p:spTree>
    <p:extLst>
      <p:ext uri="{BB962C8B-B14F-4D97-AF65-F5344CB8AC3E}">
        <p14:creationId xmlns:p14="http://schemas.microsoft.com/office/powerpoint/2010/main" val="3577546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417"/>
        <p:cNvGrpSpPr/>
        <p:nvPr/>
      </p:nvGrpSpPr>
      <p:grpSpPr>
        <a:xfrm>
          <a:off x="0" y="0"/>
          <a:ext cx="0" cy="0"/>
          <a:chOff x="0" y="0"/>
          <a:chExt cx="0" cy="0"/>
        </a:xfrm>
      </p:grpSpPr>
      <p:cxnSp>
        <p:nvCxnSpPr>
          <p:cNvPr id="418" name="Google Shape;418;g24a9a99bff9_0_857"/>
          <p:cNvCxnSpPr/>
          <p:nvPr/>
        </p:nvCxnSpPr>
        <p:spPr>
          <a:xfrm>
            <a:off x="355600" y="761999"/>
            <a:ext cx="11260800" cy="0"/>
          </a:xfrm>
          <a:prstGeom prst="straightConnector1">
            <a:avLst/>
          </a:prstGeom>
          <a:noFill/>
          <a:ln w="25400" cap="flat" cmpd="sng">
            <a:solidFill>
              <a:srgbClr val="7EE4F7"/>
            </a:solidFill>
            <a:prstDash val="solid"/>
            <a:round/>
            <a:headEnd type="none" w="sm" len="sm"/>
            <a:tailEnd type="none" w="sm" len="sm"/>
          </a:ln>
        </p:spPr>
      </p:cxnSp>
      <p:sp>
        <p:nvSpPr>
          <p:cNvPr id="419" name="Google Shape;419;g24a9a99bff9_0_857"/>
          <p:cNvSpPr txBox="1"/>
          <p:nvPr/>
        </p:nvSpPr>
        <p:spPr>
          <a:xfrm>
            <a:off x="355600" y="256200"/>
            <a:ext cx="6236700" cy="50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000" b="0" i="0" u="none" strike="noStrike" cap="none" dirty="0">
                <a:solidFill>
                  <a:srgbClr val="77E5F3"/>
                </a:solidFill>
                <a:latin typeface="Montserrat"/>
                <a:ea typeface="Montserrat"/>
                <a:cs typeface="Montserrat"/>
                <a:sym typeface="Montserrat"/>
              </a:rPr>
              <a:t>Partner</a:t>
            </a:r>
            <a:r>
              <a:rPr lang="en-GB" sz="2000" b="0" i="0" u="none" strike="noStrike" cap="none" dirty="0">
                <a:solidFill>
                  <a:schemeClr val="lt1"/>
                </a:solidFill>
                <a:latin typeface="Montserrat"/>
                <a:ea typeface="Montserrat"/>
                <a:cs typeface="Montserrat"/>
                <a:sym typeface="Montserrat"/>
              </a:rPr>
              <a:t> with your Community</a:t>
            </a:r>
            <a:endParaRPr sz="2000" b="0" i="0" u="none" strike="noStrike" cap="none" dirty="0">
              <a:solidFill>
                <a:schemeClr val="lt1"/>
              </a:solidFill>
              <a:latin typeface="Montserrat"/>
              <a:ea typeface="Montserrat"/>
              <a:cs typeface="Montserrat"/>
              <a:sym typeface="Montserrat"/>
            </a:endParaRPr>
          </a:p>
        </p:txBody>
      </p:sp>
      <p:pic>
        <p:nvPicPr>
          <p:cNvPr id="2" name="Google Shape;245;g24a9a99bff9_0_594" descr="Logo&#10;&#10;Description automatically generated">
            <a:extLst>
              <a:ext uri="{FF2B5EF4-FFF2-40B4-BE49-F238E27FC236}">
                <a16:creationId xmlns:a16="http://schemas.microsoft.com/office/drawing/2014/main" id="{335FCF17-3C6F-BB41-4314-43326826583E}"/>
              </a:ext>
            </a:extLst>
          </p:cNvPr>
          <p:cNvPicPr preferRelativeResize="0"/>
          <p:nvPr/>
        </p:nvPicPr>
        <p:blipFill rotWithShape="1">
          <a:blip r:embed="rId3">
            <a:alphaModFix/>
          </a:blip>
          <a:srcRect t="29501" b="23521"/>
          <a:stretch/>
        </p:blipFill>
        <p:spPr>
          <a:xfrm>
            <a:off x="10314550" y="99375"/>
            <a:ext cx="1248350" cy="586425"/>
          </a:xfrm>
          <a:prstGeom prst="rect">
            <a:avLst/>
          </a:prstGeom>
          <a:noFill/>
          <a:ln>
            <a:noFill/>
          </a:ln>
        </p:spPr>
      </p:pic>
      <p:pic>
        <p:nvPicPr>
          <p:cNvPr id="4" name="Picture 3">
            <a:extLst>
              <a:ext uri="{FF2B5EF4-FFF2-40B4-BE49-F238E27FC236}">
                <a16:creationId xmlns:a16="http://schemas.microsoft.com/office/drawing/2014/main" id="{0575190C-4D67-0EA2-A487-51CD3531696C}"/>
              </a:ext>
            </a:extLst>
          </p:cNvPr>
          <p:cNvPicPr>
            <a:picLocks noChangeAspect="1"/>
          </p:cNvPicPr>
          <p:nvPr/>
        </p:nvPicPr>
        <p:blipFill rotWithShape="1">
          <a:blip r:embed="rId4"/>
          <a:srcRect t="1181"/>
          <a:stretch/>
        </p:blipFill>
        <p:spPr>
          <a:xfrm>
            <a:off x="355600" y="918679"/>
            <a:ext cx="11608374" cy="5684838"/>
          </a:xfrm>
          <a:prstGeom prst="rect">
            <a:avLst/>
          </a:prstGeom>
          <a:ln>
            <a:noFill/>
          </a:ln>
        </p:spPr>
      </p:pic>
    </p:spTree>
    <p:extLst>
      <p:ext uri="{BB962C8B-B14F-4D97-AF65-F5344CB8AC3E}">
        <p14:creationId xmlns:p14="http://schemas.microsoft.com/office/powerpoint/2010/main" val="2372020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417"/>
        <p:cNvGrpSpPr/>
        <p:nvPr/>
      </p:nvGrpSpPr>
      <p:grpSpPr>
        <a:xfrm>
          <a:off x="0" y="0"/>
          <a:ext cx="0" cy="0"/>
          <a:chOff x="0" y="0"/>
          <a:chExt cx="0" cy="0"/>
        </a:xfrm>
      </p:grpSpPr>
      <p:cxnSp>
        <p:nvCxnSpPr>
          <p:cNvPr id="418" name="Google Shape;418;g24a9a99bff9_0_857"/>
          <p:cNvCxnSpPr/>
          <p:nvPr/>
        </p:nvCxnSpPr>
        <p:spPr>
          <a:xfrm>
            <a:off x="355600" y="761999"/>
            <a:ext cx="11260800" cy="0"/>
          </a:xfrm>
          <a:prstGeom prst="straightConnector1">
            <a:avLst/>
          </a:prstGeom>
          <a:noFill/>
          <a:ln w="25400" cap="flat" cmpd="sng">
            <a:solidFill>
              <a:srgbClr val="7EE4F7"/>
            </a:solidFill>
            <a:prstDash val="solid"/>
            <a:round/>
            <a:headEnd type="none" w="sm" len="sm"/>
            <a:tailEnd type="none" w="sm" len="sm"/>
          </a:ln>
        </p:spPr>
      </p:cxnSp>
      <p:sp>
        <p:nvSpPr>
          <p:cNvPr id="419" name="Google Shape;419;g24a9a99bff9_0_857"/>
          <p:cNvSpPr txBox="1"/>
          <p:nvPr/>
        </p:nvSpPr>
        <p:spPr>
          <a:xfrm>
            <a:off x="355600" y="256200"/>
            <a:ext cx="6236700" cy="50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600" b="0" i="0" u="none" strike="noStrike" cap="none" dirty="0">
                <a:solidFill>
                  <a:schemeClr val="lt1"/>
                </a:solidFill>
                <a:latin typeface="Montserrat"/>
                <a:ea typeface="Montserrat"/>
                <a:cs typeface="Montserrat"/>
                <a:sym typeface="Montserrat"/>
              </a:rPr>
              <a:t>Track and measure the </a:t>
            </a:r>
            <a:r>
              <a:rPr lang="en-GB" sz="1600" b="0" i="0" u="none" strike="noStrike" cap="none" dirty="0">
                <a:solidFill>
                  <a:srgbClr val="77E5F3"/>
                </a:solidFill>
                <a:latin typeface="Montserrat"/>
                <a:ea typeface="Montserrat"/>
                <a:cs typeface="Montserrat"/>
                <a:sym typeface="Montserrat"/>
              </a:rPr>
              <a:t>success</a:t>
            </a:r>
            <a:r>
              <a:rPr lang="en-GB" sz="1600" b="0" i="0" u="none" strike="noStrike" cap="none" dirty="0">
                <a:solidFill>
                  <a:schemeClr val="lt1"/>
                </a:solidFill>
                <a:latin typeface="Montserrat"/>
                <a:ea typeface="Montserrat"/>
                <a:cs typeface="Montserrat"/>
                <a:sym typeface="Montserrat"/>
              </a:rPr>
              <a:t> of your interventions </a:t>
            </a:r>
            <a:endParaRPr sz="2000" b="0" i="0" u="none" strike="noStrike" cap="none" dirty="0">
              <a:solidFill>
                <a:schemeClr val="lt1"/>
              </a:solidFill>
              <a:latin typeface="Montserrat"/>
              <a:ea typeface="Montserrat"/>
              <a:cs typeface="Montserrat"/>
              <a:sym typeface="Montserrat"/>
            </a:endParaRPr>
          </a:p>
        </p:txBody>
      </p:sp>
      <p:pic>
        <p:nvPicPr>
          <p:cNvPr id="420" name="Google Shape;420;g24a9a99bff9_0_857"/>
          <p:cNvPicPr preferRelativeResize="0"/>
          <p:nvPr/>
        </p:nvPicPr>
        <p:blipFill>
          <a:blip r:embed="rId3">
            <a:alphaModFix/>
          </a:blip>
          <a:stretch>
            <a:fillRect/>
          </a:stretch>
        </p:blipFill>
        <p:spPr>
          <a:xfrm>
            <a:off x="1766196" y="838199"/>
            <a:ext cx="8548354" cy="5917095"/>
          </a:xfrm>
          <a:prstGeom prst="rect">
            <a:avLst/>
          </a:prstGeom>
          <a:noFill/>
          <a:ln>
            <a:noFill/>
          </a:ln>
        </p:spPr>
      </p:pic>
      <p:pic>
        <p:nvPicPr>
          <p:cNvPr id="2" name="Google Shape;245;g24a9a99bff9_0_594" descr="Logo&#10;&#10;Description automatically generated">
            <a:extLst>
              <a:ext uri="{FF2B5EF4-FFF2-40B4-BE49-F238E27FC236}">
                <a16:creationId xmlns:a16="http://schemas.microsoft.com/office/drawing/2014/main" id="{335FCF17-3C6F-BB41-4314-43326826583E}"/>
              </a:ext>
            </a:extLst>
          </p:cNvPr>
          <p:cNvPicPr preferRelativeResize="0"/>
          <p:nvPr/>
        </p:nvPicPr>
        <p:blipFill rotWithShape="1">
          <a:blip r:embed="rId4">
            <a:alphaModFix/>
          </a:blip>
          <a:srcRect t="29501" b="23521"/>
          <a:stretch/>
        </p:blipFill>
        <p:spPr>
          <a:xfrm>
            <a:off x="10314550" y="99375"/>
            <a:ext cx="1248350" cy="586425"/>
          </a:xfrm>
          <a:prstGeom prst="rect">
            <a:avLst/>
          </a:prstGeom>
          <a:noFill/>
          <a:ln>
            <a:noFill/>
          </a:ln>
        </p:spPr>
      </p:pic>
    </p:spTree>
    <p:extLst>
      <p:ext uri="{BB962C8B-B14F-4D97-AF65-F5344CB8AC3E}">
        <p14:creationId xmlns:p14="http://schemas.microsoft.com/office/powerpoint/2010/main" val="2783188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417"/>
        <p:cNvGrpSpPr/>
        <p:nvPr/>
      </p:nvGrpSpPr>
      <p:grpSpPr>
        <a:xfrm>
          <a:off x="0" y="0"/>
          <a:ext cx="0" cy="0"/>
          <a:chOff x="0" y="0"/>
          <a:chExt cx="0" cy="0"/>
        </a:xfrm>
      </p:grpSpPr>
      <p:pic>
        <p:nvPicPr>
          <p:cNvPr id="20" name="Picture 19" descr="A person sitting on the floor in a hallway&#10;&#10;Description automatically generated">
            <a:extLst>
              <a:ext uri="{FF2B5EF4-FFF2-40B4-BE49-F238E27FC236}">
                <a16:creationId xmlns:a16="http://schemas.microsoft.com/office/drawing/2014/main" id="{927D11A5-754B-81B7-035E-C3FCD910A468}"/>
              </a:ext>
            </a:extLst>
          </p:cNvPr>
          <p:cNvPicPr>
            <a:picLocks noChangeAspect="1"/>
          </p:cNvPicPr>
          <p:nvPr/>
        </p:nvPicPr>
        <p:blipFill rotWithShape="1">
          <a:blip r:embed="rId3"/>
          <a:srcRect l="29592" b="10664"/>
          <a:stretch/>
        </p:blipFill>
        <p:spPr>
          <a:xfrm>
            <a:off x="4228501" y="982867"/>
            <a:ext cx="2686216" cy="2272258"/>
          </a:xfrm>
          <a:prstGeom prst="rect">
            <a:avLst/>
          </a:prstGeom>
        </p:spPr>
      </p:pic>
      <p:sp>
        <p:nvSpPr>
          <p:cNvPr id="7" name="Rounded Rectangle 6">
            <a:extLst>
              <a:ext uri="{FF2B5EF4-FFF2-40B4-BE49-F238E27FC236}">
                <a16:creationId xmlns:a16="http://schemas.microsoft.com/office/drawing/2014/main" id="{E5C6D0CF-C356-A337-9E59-7D881244BB8C}"/>
              </a:ext>
            </a:extLst>
          </p:cNvPr>
          <p:cNvSpPr/>
          <p:nvPr/>
        </p:nvSpPr>
        <p:spPr>
          <a:xfrm>
            <a:off x="7392374" y="947254"/>
            <a:ext cx="4444026" cy="328358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EFF7B072-4BD3-B2A6-69B9-F1CFA89ECFF8}"/>
              </a:ext>
            </a:extLst>
          </p:cNvPr>
          <p:cNvSpPr/>
          <p:nvPr/>
        </p:nvSpPr>
        <p:spPr>
          <a:xfrm>
            <a:off x="147750" y="3602875"/>
            <a:ext cx="4223743" cy="312378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8" name="Google Shape;418;g24a9a99bff9_0_857"/>
          <p:cNvCxnSpPr/>
          <p:nvPr/>
        </p:nvCxnSpPr>
        <p:spPr>
          <a:xfrm>
            <a:off x="355600" y="761999"/>
            <a:ext cx="11260800" cy="0"/>
          </a:xfrm>
          <a:prstGeom prst="straightConnector1">
            <a:avLst/>
          </a:prstGeom>
          <a:noFill/>
          <a:ln w="25400" cap="flat" cmpd="sng">
            <a:solidFill>
              <a:srgbClr val="7EE4F7"/>
            </a:solidFill>
            <a:prstDash val="solid"/>
            <a:round/>
            <a:headEnd type="none" w="sm" len="sm"/>
            <a:tailEnd type="none" w="sm" len="sm"/>
          </a:ln>
        </p:spPr>
      </p:cxnSp>
      <p:sp>
        <p:nvSpPr>
          <p:cNvPr id="419" name="Google Shape;419;g24a9a99bff9_0_857"/>
          <p:cNvSpPr txBox="1"/>
          <p:nvPr/>
        </p:nvSpPr>
        <p:spPr>
          <a:xfrm>
            <a:off x="355600" y="256200"/>
            <a:ext cx="6236700" cy="505800"/>
          </a:xfrm>
          <a:prstGeom prst="rect">
            <a:avLst/>
          </a:prstGeom>
          <a:noFill/>
          <a:ln>
            <a:noFill/>
          </a:ln>
        </p:spPr>
        <p:txBody>
          <a:bodyPr spcFirstLastPara="1" wrap="square" lIns="91425" tIns="45700" rIns="91425" bIns="45700" anchor="t" anchorCtr="0">
            <a:noAutofit/>
          </a:bodyPr>
          <a:lstStyle/>
          <a:p>
            <a:r>
              <a:rPr lang="en-GB" sz="1600" dirty="0">
                <a:solidFill>
                  <a:schemeClr val="bg1"/>
                </a:solidFill>
                <a:latin typeface="Montserrat" pitchFamily="2" charset="77"/>
              </a:rPr>
              <a:t>The Student Voice in </a:t>
            </a:r>
            <a:r>
              <a:rPr lang="en-GB" sz="1600" dirty="0">
                <a:solidFill>
                  <a:srgbClr val="77E5F3"/>
                </a:solidFill>
                <a:latin typeface="Montserrat" pitchFamily="2" charset="77"/>
              </a:rPr>
              <a:t>action</a:t>
            </a:r>
          </a:p>
        </p:txBody>
      </p:sp>
      <p:pic>
        <p:nvPicPr>
          <p:cNvPr id="2" name="Google Shape;245;g24a9a99bff9_0_594" descr="Logo&#10;&#10;Description automatically generated">
            <a:extLst>
              <a:ext uri="{FF2B5EF4-FFF2-40B4-BE49-F238E27FC236}">
                <a16:creationId xmlns:a16="http://schemas.microsoft.com/office/drawing/2014/main" id="{335FCF17-3C6F-BB41-4314-43326826583E}"/>
              </a:ext>
            </a:extLst>
          </p:cNvPr>
          <p:cNvPicPr preferRelativeResize="0"/>
          <p:nvPr/>
        </p:nvPicPr>
        <p:blipFill rotWithShape="1">
          <a:blip r:embed="rId4">
            <a:alphaModFix/>
          </a:blip>
          <a:srcRect t="29501" b="23521"/>
          <a:stretch/>
        </p:blipFill>
        <p:spPr>
          <a:xfrm>
            <a:off x="10314550" y="99375"/>
            <a:ext cx="1248350" cy="586425"/>
          </a:xfrm>
          <a:prstGeom prst="rect">
            <a:avLst/>
          </a:prstGeom>
          <a:noFill/>
          <a:ln>
            <a:noFill/>
          </a:ln>
        </p:spPr>
      </p:pic>
      <p:pic>
        <p:nvPicPr>
          <p:cNvPr id="3" name="Picture 2" descr="A picture containing text, screenshot, number, parallel&#10;&#10;Description automatically generated">
            <a:extLst>
              <a:ext uri="{FF2B5EF4-FFF2-40B4-BE49-F238E27FC236}">
                <a16:creationId xmlns:a16="http://schemas.microsoft.com/office/drawing/2014/main" id="{FDA6AAE8-791C-10EB-4269-9F4588FACA8A}"/>
              </a:ext>
            </a:extLst>
          </p:cNvPr>
          <p:cNvPicPr>
            <a:picLocks noChangeAspect="1"/>
          </p:cNvPicPr>
          <p:nvPr/>
        </p:nvPicPr>
        <p:blipFill>
          <a:blip r:embed="rId5"/>
          <a:stretch>
            <a:fillRect/>
          </a:stretch>
        </p:blipFill>
        <p:spPr>
          <a:xfrm>
            <a:off x="7830976" y="1081788"/>
            <a:ext cx="3546714" cy="3003324"/>
          </a:xfrm>
          <a:prstGeom prst="rect">
            <a:avLst/>
          </a:prstGeom>
        </p:spPr>
      </p:pic>
      <p:pic>
        <p:nvPicPr>
          <p:cNvPr id="4" name="Picture 3" descr="A map of a building&#10;&#10;Description automatically generated">
            <a:extLst>
              <a:ext uri="{FF2B5EF4-FFF2-40B4-BE49-F238E27FC236}">
                <a16:creationId xmlns:a16="http://schemas.microsoft.com/office/drawing/2014/main" id="{7359A31D-8B0C-7624-765C-927A94536A32}"/>
              </a:ext>
            </a:extLst>
          </p:cNvPr>
          <p:cNvPicPr>
            <a:picLocks noChangeAspect="1"/>
          </p:cNvPicPr>
          <p:nvPr/>
        </p:nvPicPr>
        <p:blipFill>
          <a:blip r:embed="rId6"/>
          <a:stretch>
            <a:fillRect/>
          </a:stretch>
        </p:blipFill>
        <p:spPr>
          <a:xfrm>
            <a:off x="503351" y="3685083"/>
            <a:ext cx="3647868" cy="2883838"/>
          </a:xfrm>
          <a:prstGeom prst="rect">
            <a:avLst/>
          </a:prstGeom>
        </p:spPr>
      </p:pic>
      <p:pic>
        <p:nvPicPr>
          <p:cNvPr id="11" name="Picture 10" descr="A hand holding plastic objects&#10;&#10;Description automatically generated">
            <a:extLst>
              <a:ext uri="{FF2B5EF4-FFF2-40B4-BE49-F238E27FC236}">
                <a16:creationId xmlns:a16="http://schemas.microsoft.com/office/drawing/2014/main" id="{EB7A5E7F-B626-360B-567C-9C1D7E685872}"/>
              </a:ext>
            </a:extLst>
          </p:cNvPr>
          <p:cNvPicPr>
            <a:picLocks noChangeAspect="1"/>
          </p:cNvPicPr>
          <p:nvPr/>
        </p:nvPicPr>
        <p:blipFill>
          <a:blip r:embed="rId7"/>
          <a:stretch>
            <a:fillRect/>
          </a:stretch>
        </p:blipFill>
        <p:spPr>
          <a:xfrm>
            <a:off x="355600" y="1018082"/>
            <a:ext cx="3232254" cy="2154836"/>
          </a:xfrm>
          <a:prstGeom prst="rect">
            <a:avLst/>
          </a:prstGeom>
        </p:spPr>
      </p:pic>
      <p:pic>
        <p:nvPicPr>
          <p:cNvPr id="12" name="Picture 11" descr="A red square with a yellow letter m&#10;&#10;Description automatically generated">
            <a:extLst>
              <a:ext uri="{FF2B5EF4-FFF2-40B4-BE49-F238E27FC236}">
                <a16:creationId xmlns:a16="http://schemas.microsoft.com/office/drawing/2014/main" id="{CE5C6D62-A3BF-B5B0-6DFD-1116EAC482C9}"/>
              </a:ext>
            </a:extLst>
          </p:cNvPr>
          <p:cNvPicPr>
            <a:picLocks noChangeAspect="1"/>
          </p:cNvPicPr>
          <p:nvPr/>
        </p:nvPicPr>
        <p:blipFill>
          <a:blip r:embed="rId8"/>
          <a:stretch>
            <a:fillRect/>
          </a:stretch>
        </p:blipFill>
        <p:spPr>
          <a:xfrm>
            <a:off x="10062028" y="4958988"/>
            <a:ext cx="1774371" cy="1774371"/>
          </a:xfrm>
          <a:prstGeom prst="rect">
            <a:avLst/>
          </a:prstGeom>
        </p:spPr>
      </p:pic>
      <p:sp>
        <p:nvSpPr>
          <p:cNvPr id="8" name="TextBox 7">
            <a:extLst>
              <a:ext uri="{FF2B5EF4-FFF2-40B4-BE49-F238E27FC236}">
                <a16:creationId xmlns:a16="http://schemas.microsoft.com/office/drawing/2014/main" id="{60A93BF7-9001-CD4C-99BC-503319C2EB01}"/>
              </a:ext>
            </a:extLst>
          </p:cNvPr>
          <p:cNvSpPr txBox="1"/>
          <p:nvPr/>
        </p:nvSpPr>
        <p:spPr>
          <a:xfrm>
            <a:off x="8110848" y="4528074"/>
            <a:ext cx="3725551" cy="307777"/>
          </a:xfrm>
          <a:prstGeom prst="rect">
            <a:avLst/>
          </a:prstGeom>
          <a:noFill/>
          <a:ln>
            <a:noFill/>
          </a:ln>
        </p:spPr>
        <p:txBody>
          <a:bodyPr wrap="square" rtlCol="0">
            <a:spAutoFit/>
          </a:bodyPr>
          <a:lstStyle/>
          <a:p>
            <a:pPr algn="ctr"/>
            <a:r>
              <a:rPr lang="en-US" b="1" dirty="0">
                <a:solidFill>
                  <a:schemeClr val="bg1"/>
                </a:solidFill>
                <a:latin typeface="Montserrat" pitchFamily="2" charset="77"/>
              </a:rPr>
              <a:t>Community  Safeguarding</a:t>
            </a:r>
          </a:p>
        </p:txBody>
      </p:sp>
      <p:sp>
        <p:nvSpPr>
          <p:cNvPr id="13" name="TextBox 12">
            <a:extLst>
              <a:ext uri="{FF2B5EF4-FFF2-40B4-BE49-F238E27FC236}">
                <a16:creationId xmlns:a16="http://schemas.microsoft.com/office/drawing/2014/main" id="{85DE6242-B585-D242-84AE-60FC9048CB88}"/>
              </a:ext>
            </a:extLst>
          </p:cNvPr>
          <p:cNvSpPr txBox="1"/>
          <p:nvPr/>
        </p:nvSpPr>
        <p:spPr>
          <a:xfrm>
            <a:off x="489263" y="2716945"/>
            <a:ext cx="1412567" cy="307777"/>
          </a:xfrm>
          <a:prstGeom prst="rect">
            <a:avLst/>
          </a:prstGeom>
          <a:noFill/>
          <a:ln>
            <a:noFill/>
          </a:ln>
        </p:spPr>
        <p:txBody>
          <a:bodyPr wrap="none" rtlCol="0">
            <a:spAutoFit/>
          </a:bodyPr>
          <a:lstStyle/>
          <a:p>
            <a:pPr algn="ctr"/>
            <a:r>
              <a:rPr lang="en-US" b="1" dirty="0">
                <a:solidFill>
                  <a:schemeClr val="bg1"/>
                </a:solidFill>
                <a:latin typeface="Montserrat" pitchFamily="2" charset="77"/>
              </a:rPr>
              <a:t>County Lines</a:t>
            </a:r>
          </a:p>
        </p:txBody>
      </p:sp>
      <p:sp>
        <p:nvSpPr>
          <p:cNvPr id="14" name="TextBox 13">
            <a:extLst>
              <a:ext uri="{FF2B5EF4-FFF2-40B4-BE49-F238E27FC236}">
                <a16:creationId xmlns:a16="http://schemas.microsoft.com/office/drawing/2014/main" id="{8FA99FC3-29D5-B449-AA06-1DEB55E373B1}"/>
              </a:ext>
            </a:extLst>
          </p:cNvPr>
          <p:cNvSpPr txBox="1"/>
          <p:nvPr/>
        </p:nvSpPr>
        <p:spPr>
          <a:xfrm>
            <a:off x="336505" y="5947876"/>
            <a:ext cx="2096406" cy="307777"/>
          </a:xfrm>
          <a:prstGeom prst="rect">
            <a:avLst/>
          </a:prstGeom>
          <a:noFill/>
          <a:ln>
            <a:noFill/>
          </a:ln>
        </p:spPr>
        <p:txBody>
          <a:bodyPr wrap="square" rtlCol="0">
            <a:spAutoFit/>
          </a:bodyPr>
          <a:lstStyle/>
          <a:p>
            <a:pPr algn="ctr"/>
            <a:r>
              <a:rPr lang="en-US" b="1" dirty="0">
                <a:solidFill>
                  <a:srgbClr val="16324C"/>
                </a:solidFill>
                <a:latin typeface="Montserrat" pitchFamily="2" charset="77"/>
              </a:rPr>
              <a:t>Building Design</a:t>
            </a:r>
          </a:p>
        </p:txBody>
      </p:sp>
      <p:sp>
        <p:nvSpPr>
          <p:cNvPr id="15" name="TextBox 14">
            <a:extLst>
              <a:ext uri="{FF2B5EF4-FFF2-40B4-BE49-F238E27FC236}">
                <a16:creationId xmlns:a16="http://schemas.microsoft.com/office/drawing/2014/main" id="{6EE1D0CF-ED3A-8741-82B0-38C620D118E9}"/>
              </a:ext>
            </a:extLst>
          </p:cNvPr>
          <p:cNvSpPr txBox="1"/>
          <p:nvPr/>
        </p:nvSpPr>
        <p:spPr>
          <a:xfrm>
            <a:off x="4331324" y="2603067"/>
            <a:ext cx="888384" cy="523220"/>
          </a:xfrm>
          <a:prstGeom prst="rect">
            <a:avLst/>
          </a:prstGeom>
          <a:noFill/>
          <a:ln>
            <a:noFill/>
          </a:ln>
        </p:spPr>
        <p:txBody>
          <a:bodyPr wrap="none" rtlCol="0">
            <a:spAutoFit/>
          </a:bodyPr>
          <a:lstStyle/>
          <a:p>
            <a:r>
              <a:rPr lang="en-US" b="1" dirty="0">
                <a:solidFill>
                  <a:srgbClr val="16324C"/>
                </a:solidFill>
                <a:latin typeface="Montserrat" pitchFamily="2" charset="77"/>
              </a:rPr>
              <a:t>Mental </a:t>
            </a:r>
          </a:p>
          <a:p>
            <a:r>
              <a:rPr lang="en-US" b="1" dirty="0">
                <a:solidFill>
                  <a:srgbClr val="16324C"/>
                </a:solidFill>
                <a:latin typeface="Montserrat" pitchFamily="2" charset="77"/>
              </a:rPr>
              <a:t>Health</a:t>
            </a:r>
          </a:p>
        </p:txBody>
      </p:sp>
      <p:pic>
        <p:nvPicPr>
          <p:cNvPr id="18" name="Picture 17" descr="Shadows of people standing next to each other&#10;&#10;Description automatically generated">
            <a:extLst>
              <a:ext uri="{FF2B5EF4-FFF2-40B4-BE49-F238E27FC236}">
                <a16:creationId xmlns:a16="http://schemas.microsoft.com/office/drawing/2014/main" id="{3112AC23-0D98-CC0D-6A94-823225ACF36F}"/>
              </a:ext>
            </a:extLst>
          </p:cNvPr>
          <p:cNvPicPr>
            <a:picLocks noChangeAspect="1"/>
          </p:cNvPicPr>
          <p:nvPr/>
        </p:nvPicPr>
        <p:blipFill rotWithShape="1">
          <a:blip r:embed="rId9"/>
          <a:srcRect l="4191"/>
          <a:stretch/>
        </p:blipFill>
        <p:spPr>
          <a:xfrm>
            <a:off x="4558112" y="4488683"/>
            <a:ext cx="3159663" cy="2234405"/>
          </a:xfrm>
          <a:prstGeom prst="rect">
            <a:avLst/>
          </a:prstGeom>
        </p:spPr>
      </p:pic>
      <p:sp>
        <p:nvSpPr>
          <p:cNvPr id="16" name="TextBox 15">
            <a:extLst>
              <a:ext uri="{FF2B5EF4-FFF2-40B4-BE49-F238E27FC236}">
                <a16:creationId xmlns:a16="http://schemas.microsoft.com/office/drawing/2014/main" id="{37C85B0A-FE17-D243-A3FA-1B2F08BF6828}"/>
              </a:ext>
            </a:extLst>
          </p:cNvPr>
          <p:cNvSpPr txBox="1"/>
          <p:nvPr/>
        </p:nvSpPr>
        <p:spPr>
          <a:xfrm>
            <a:off x="6531686" y="4679645"/>
            <a:ext cx="1136850" cy="523220"/>
          </a:xfrm>
          <a:prstGeom prst="rect">
            <a:avLst/>
          </a:prstGeom>
          <a:noFill/>
          <a:ln>
            <a:noFill/>
          </a:ln>
        </p:spPr>
        <p:txBody>
          <a:bodyPr wrap="none" rtlCol="0">
            <a:spAutoFit/>
          </a:bodyPr>
          <a:lstStyle/>
          <a:p>
            <a:r>
              <a:rPr lang="en-US" b="1" dirty="0">
                <a:solidFill>
                  <a:srgbClr val="16324C"/>
                </a:solidFill>
                <a:latin typeface="Montserrat" pitchFamily="2" charset="77"/>
              </a:rPr>
              <a:t>Domestic </a:t>
            </a:r>
          </a:p>
          <a:p>
            <a:r>
              <a:rPr lang="en-US" b="1" dirty="0">
                <a:solidFill>
                  <a:srgbClr val="16324C"/>
                </a:solidFill>
                <a:latin typeface="Montserrat" pitchFamily="2" charset="77"/>
              </a:rPr>
              <a:t>Abuse</a:t>
            </a:r>
          </a:p>
        </p:txBody>
      </p:sp>
      <p:pic>
        <p:nvPicPr>
          <p:cNvPr id="9" name="Picture 8" descr="A person holding a group of pens&#10;&#10;Description automatically generated">
            <a:extLst>
              <a:ext uri="{FF2B5EF4-FFF2-40B4-BE49-F238E27FC236}">
                <a16:creationId xmlns:a16="http://schemas.microsoft.com/office/drawing/2014/main" id="{5D28ED02-85F3-BEFF-FF9A-6E606B5D86F8}"/>
              </a:ext>
            </a:extLst>
          </p:cNvPr>
          <p:cNvPicPr>
            <a:picLocks noChangeAspect="1"/>
          </p:cNvPicPr>
          <p:nvPr/>
        </p:nvPicPr>
        <p:blipFill rotWithShape="1">
          <a:blip r:embed="rId10"/>
          <a:srcRect l="23131" t="9202" r="31359" b="29412"/>
          <a:stretch/>
        </p:blipFill>
        <p:spPr>
          <a:xfrm>
            <a:off x="7989661" y="4978523"/>
            <a:ext cx="1774371" cy="1590398"/>
          </a:xfrm>
          <a:prstGeom prst="rect">
            <a:avLst/>
          </a:prstGeom>
        </p:spPr>
      </p:pic>
      <p:sp>
        <p:nvSpPr>
          <p:cNvPr id="10" name="TextBox 9">
            <a:extLst>
              <a:ext uri="{FF2B5EF4-FFF2-40B4-BE49-F238E27FC236}">
                <a16:creationId xmlns:a16="http://schemas.microsoft.com/office/drawing/2014/main" id="{B8557B5D-B2C6-8331-B144-A09B2824B598}"/>
              </a:ext>
            </a:extLst>
          </p:cNvPr>
          <p:cNvSpPr txBox="1"/>
          <p:nvPr/>
        </p:nvSpPr>
        <p:spPr>
          <a:xfrm>
            <a:off x="5490323" y="3602875"/>
            <a:ext cx="1726755" cy="307777"/>
          </a:xfrm>
          <a:prstGeom prst="rect">
            <a:avLst/>
          </a:prstGeom>
          <a:noFill/>
          <a:ln>
            <a:noFill/>
          </a:ln>
        </p:spPr>
        <p:txBody>
          <a:bodyPr wrap="none" rtlCol="0">
            <a:spAutoFit/>
          </a:bodyPr>
          <a:lstStyle/>
          <a:p>
            <a:r>
              <a:rPr lang="en-US" b="1" dirty="0">
                <a:solidFill>
                  <a:schemeClr val="bg1"/>
                </a:solidFill>
                <a:latin typeface="Montserrat" pitchFamily="2" charset="77"/>
              </a:rPr>
              <a:t>Tracking Impact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203"/>
        <p:cNvGrpSpPr/>
        <p:nvPr/>
      </p:nvGrpSpPr>
      <p:grpSpPr>
        <a:xfrm>
          <a:off x="0" y="0"/>
          <a:ext cx="0" cy="0"/>
          <a:chOff x="0" y="0"/>
          <a:chExt cx="0" cy="0"/>
        </a:xfrm>
      </p:grpSpPr>
      <p:cxnSp>
        <p:nvCxnSpPr>
          <p:cNvPr id="204" name="Google Shape;204;p13"/>
          <p:cNvCxnSpPr/>
          <p:nvPr/>
        </p:nvCxnSpPr>
        <p:spPr>
          <a:xfrm>
            <a:off x="355600" y="761999"/>
            <a:ext cx="11260667" cy="0"/>
          </a:xfrm>
          <a:prstGeom prst="straightConnector1">
            <a:avLst/>
          </a:prstGeom>
          <a:noFill/>
          <a:ln w="25400" cap="flat" cmpd="sng">
            <a:solidFill>
              <a:srgbClr val="7EE4F7"/>
            </a:solidFill>
            <a:prstDash val="solid"/>
            <a:round/>
            <a:headEnd type="none" w="sm" len="sm"/>
            <a:tailEnd type="none" w="sm" len="sm"/>
          </a:ln>
        </p:spPr>
      </p:cxnSp>
      <p:sp>
        <p:nvSpPr>
          <p:cNvPr id="205" name="Google Shape;205;p13"/>
          <p:cNvSpPr txBox="1"/>
          <p:nvPr/>
        </p:nvSpPr>
        <p:spPr>
          <a:xfrm>
            <a:off x="355600" y="342418"/>
            <a:ext cx="10034100" cy="5057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600" dirty="0">
                <a:solidFill>
                  <a:schemeClr val="lt1"/>
                </a:solidFill>
                <a:latin typeface="Montserrat" pitchFamily="2" charset="77"/>
              </a:rPr>
              <a:t>In Summary - Our Solution</a:t>
            </a:r>
            <a:endParaRPr sz="1600" dirty="0">
              <a:solidFill>
                <a:schemeClr val="lt1"/>
              </a:solidFill>
              <a:latin typeface="Montserrat" pitchFamily="2" charset="77"/>
            </a:endParaRPr>
          </a:p>
        </p:txBody>
      </p:sp>
      <p:pic>
        <p:nvPicPr>
          <p:cNvPr id="207" name="Google Shape;207;p13" descr="Logo&#10;&#10;Description automatically generated"/>
          <p:cNvPicPr preferRelativeResize="0"/>
          <p:nvPr/>
        </p:nvPicPr>
        <p:blipFill rotWithShape="1">
          <a:blip r:embed="rId3">
            <a:alphaModFix/>
          </a:blip>
          <a:srcRect t="29501" b="23521"/>
          <a:stretch/>
        </p:blipFill>
        <p:spPr>
          <a:xfrm>
            <a:off x="10314550" y="99375"/>
            <a:ext cx="1248350" cy="586425"/>
          </a:xfrm>
          <a:prstGeom prst="rect">
            <a:avLst/>
          </a:prstGeom>
          <a:noFill/>
          <a:ln>
            <a:noFill/>
          </a:ln>
        </p:spPr>
      </p:pic>
      <p:sp>
        <p:nvSpPr>
          <p:cNvPr id="13" name="TextBox 12">
            <a:extLst>
              <a:ext uri="{FF2B5EF4-FFF2-40B4-BE49-F238E27FC236}">
                <a16:creationId xmlns:a16="http://schemas.microsoft.com/office/drawing/2014/main" id="{48B2A9F0-1ED8-6236-6324-432832697A41}"/>
              </a:ext>
            </a:extLst>
          </p:cNvPr>
          <p:cNvSpPr txBox="1"/>
          <p:nvPr/>
        </p:nvSpPr>
        <p:spPr>
          <a:xfrm>
            <a:off x="408967" y="1337678"/>
            <a:ext cx="11207300" cy="4770537"/>
          </a:xfrm>
          <a:prstGeom prst="rect">
            <a:avLst/>
          </a:prstGeom>
          <a:noFill/>
        </p:spPr>
        <p:txBody>
          <a:bodyPr wrap="square">
            <a:spAutoFit/>
          </a:bodyPr>
          <a:lstStyle/>
          <a:p>
            <a:r>
              <a:rPr lang="en-GB" sz="2000" dirty="0">
                <a:solidFill>
                  <a:schemeClr val="bg1"/>
                </a:solidFill>
                <a:latin typeface="Montserrat" pitchFamily="2" charset="77"/>
              </a:rPr>
              <a:t>🌟</a:t>
            </a:r>
            <a:r>
              <a:rPr lang="en-GB" sz="2000" dirty="0">
                <a:solidFill>
                  <a:srgbClr val="77E5F3"/>
                </a:solidFill>
                <a:latin typeface="Montserrat" pitchFamily="2" charset="77"/>
              </a:rPr>
              <a:t>Consolidate pupil voice: </a:t>
            </a:r>
          </a:p>
          <a:p>
            <a:r>
              <a:rPr lang="en-GB" sz="1800" dirty="0">
                <a:solidFill>
                  <a:schemeClr val="bg1"/>
                </a:solidFill>
                <a:latin typeface="Montserrat" pitchFamily="2" charset="77"/>
              </a:rPr>
              <a:t>Capture consistent and engaged pupil voice in one place with features to close the feedback loop and build trust</a:t>
            </a:r>
            <a:br>
              <a:rPr lang="en-GB" sz="2000" dirty="0">
                <a:solidFill>
                  <a:schemeClr val="bg1"/>
                </a:solidFill>
                <a:latin typeface="Montserrat" pitchFamily="2" charset="77"/>
              </a:rPr>
            </a:br>
            <a:br>
              <a:rPr lang="en-GB" sz="2000" dirty="0">
                <a:solidFill>
                  <a:schemeClr val="bg1"/>
                </a:solidFill>
                <a:latin typeface="Montserrat" pitchFamily="2" charset="77"/>
              </a:rPr>
            </a:br>
            <a:r>
              <a:rPr lang="en-GB" sz="2000" dirty="0">
                <a:solidFill>
                  <a:schemeClr val="bg1"/>
                </a:solidFill>
                <a:latin typeface="Montserrat" pitchFamily="2" charset="77"/>
              </a:rPr>
              <a:t>🌟</a:t>
            </a:r>
            <a:r>
              <a:rPr lang="en-GB" sz="2000" dirty="0">
                <a:solidFill>
                  <a:srgbClr val="77E5F3"/>
                </a:solidFill>
                <a:latin typeface="Montserrat" pitchFamily="2" charset="77"/>
              </a:rPr>
              <a:t>Help</a:t>
            </a:r>
            <a:r>
              <a:rPr lang="en-GB" sz="2000" dirty="0">
                <a:solidFill>
                  <a:schemeClr val="bg1"/>
                </a:solidFill>
                <a:latin typeface="Montserrat" pitchFamily="2" charset="77"/>
              </a:rPr>
              <a:t> </a:t>
            </a:r>
            <a:r>
              <a:rPr lang="en-GB" sz="2000" dirty="0">
                <a:solidFill>
                  <a:srgbClr val="77E5F3"/>
                </a:solidFill>
                <a:latin typeface="Montserrat" pitchFamily="2" charset="77"/>
              </a:rPr>
              <a:t>stop firefighting: </a:t>
            </a:r>
          </a:p>
          <a:p>
            <a:r>
              <a:rPr lang="en-GB" sz="1800" dirty="0">
                <a:solidFill>
                  <a:schemeClr val="bg1"/>
                </a:solidFill>
                <a:latin typeface="Montserrat" pitchFamily="2" charset="77"/>
              </a:rPr>
              <a:t>Gather proactive insight into where and when issues are happening to build more targeted, preventative interventions</a:t>
            </a:r>
            <a:br>
              <a:rPr lang="en-GB" sz="1800" dirty="0">
                <a:solidFill>
                  <a:schemeClr val="bg1"/>
                </a:solidFill>
                <a:latin typeface="Montserrat" pitchFamily="2" charset="77"/>
              </a:rPr>
            </a:br>
            <a:br>
              <a:rPr lang="en-GB" sz="2000" dirty="0">
                <a:solidFill>
                  <a:schemeClr val="bg1"/>
                </a:solidFill>
                <a:latin typeface="Montserrat" pitchFamily="2" charset="77"/>
              </a:rPr>
            </a:br>
            <a:r>
              <a:rPr lang="en-GB" sz="2000" dirty="0">
                <a:solidFill>
                  <a:srgbClr val="77E5F3"/>
                </a:solidFill>
                <a:latin typeface="Montserrat" pitchFamily="2" charset="77"/>
              </a:rPr>
              <a:t>🌟Support you to </a:t>
            </a:r>
            <a:r>
              <a:rPr lang="en-GB" sz="2000">
                <a:solidFill>
                  <a:srgbClr val="77E5F3"/>
                </a:solidFill>
                <a:latin typeface="Montserrat" pitchFamily="2" charset="77"/>
              </a:rPr>
              <a:t>be inspection </a:t>
            </a:r>
            <a:r>
              <a:rPr lang="en-GB" sz="2000" dirty="0">
                <a:solidFill>
                  <a:srgbClr val="77E5F3"/>
                </a:solidFill>
                <a:latin typeface="Montserrat" pitchFamily="2" charset="77"/>
              </a:rPr>
              <a:t>ready: </a:t>
            </a:r>
          </a:p>
          <a:p>
            <a:r>
              <a:rPr lang="en-GB" sz="1800" dirty="0">
                <a:solidFill>
                  <a:schemeClr val="bg1"/>
                </a:solidFill>
                <a:latin typeface="Montserrat" pitchFamily="2" charset="77"/>
              </a:rPr>
              <a:t>Level up student voice in your inspections with strong evidencing of how you develop positive outcomes at pupil, school and Trust/Authority level</a:t>
            </a:r>
            <a:br>
              <a:rPr lang="en-GB" sz="1800" dirty="0">
                <a:solidFill>
                  <a:schemeClr val="bg1"/>
                </a:solidFill>
                <a:latin typeface="Montserrat" pitchFamily="2" charset="77"/>
              </a:rPr>
            </a:br>
            <a:br>
              <a:rPr lang="en-GB" sz="2000" dirty="0">
                <a:solidFill>
                  <a:schemeClr val="bg1"/>
                </a:solidFill>
                <a:latin typeface="Montserrat" pitchFamily="2" charset="77"/>
              </a:rPr>
            </a:br>
            <a:r>
              <a:rPr lang="en-GB" sz="2000" dirty="0">
                <a:solidFill>
                  <a:schemeClr val="bg1"/>
                </a:solidFill>
                <a:latin typeface="Montserrat" pitchFamily="2" charset="77"/>
              </a:rPr>
              <a:t>🌟</a:t>
            </a:r>
            <a:r>
              <a:rPr lang="en-GB" sz="2000" dirty="0">
                <a:solidFill>
                  <a:srgbClr val="77E5F3"/>
                </a:solidFill>
                <a:latin typeface="Montserrat" pitchFamily="2" charset="77"/>
              </a:rPr>
              <a:t>Reach vulnerable pupils faster: </a:t>
            </a:r>
          </a:p>
          <a:p>
            <a:r>
              <a:rPr lang="en-GB" sz="1800" dirty="0">
                <a:solidFill>
                  <a:schemeClr val="bg1"/>
                </a:solidFill>
                <a:latin typeface="Montserrat" pitchFamily="2" charset="77"/>
              </a:rPr>
              <a:t>Removing barriers for young people to come forward that you would not usually hear from through a proven method</a:t>
            </a:r>
            <a:r>
              <a:rPr lang="en-US" sz="1800" dirty="0">
                <a:solidFill>
                  <a:schemeClr val="bg1"/>
                </a:solidFill>
                <a:latin typeface="Montserrat" pitchFamily="2" charset="77"/>
              </a:rPr>
              <a:t> </a:t>
            </a:r>
          </a:p>
          <a:p>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2380919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459"/>
        <p:cNvGrpSpPr/>
        <p:nvPr/>
      </p:nvGrpSpPr>
      <p:grpSpPr>
        <a:xfrm>
          <a:off x="0" y="0"/>
          <a:ext cx="0" cy="0"/>
          <a:chOff x="0" y="0"/>
          <a:chExt cx="0" cy="0"/>
        </a:xfrm>
      </p:grpSpPr>
      <p:cxnSp>
        <p:nvCxnSpPr>
          <p:cNvPr id="460" name="Google Shape;460;p33"/>
          <p:cNvCxnSpPr/>
          <p:nvPr/>
        </p:nvCxnSpPr>
        <p:spPr>
          <a:xfrm>
            <a:off x="355600" y="761999"/>
            <a:ext cx="11260667" cy="0"/>
          </a:xfrm>
          <a:prstGeom prst="straightConnector1">
            <a:avLst/>
          </a:prstGeom>
          <a:noFill/>
          <a:ln w="25400" cap="flat" cmpd="sng">
            <a:solidFill>
              <a:srgbClr val="7EE4F6"/>
            </a:solidFill>
            <a:prstDash val="solid"/>
            <a:round/>
            <a:headEnd type="none" w="sm" len="sm"/>
            <a:tailEnd type="none" w="sm" len="sm"/>
          </a:ln>
        </p:spPr>
      </p:cxnSp>
      <p:sp>
        <p:nvSpPr>
          <p:cNvPr id="461" name="Google Shape;461;p33"/>
          <p:cNvSpPr txBox="1"/>
          <p:nvPr/>
        </p:nvSpPr>
        <p:spPr>
          <a:xfrm>
            <a:off x="355600" y="256277"/>
            <a:ext cx="10034100" cy="5057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600" b="0" i="0" u="none" strike="noStrike" cap="none" dirty="0">
                <a:solidFill>
                  <a:schemeClr val="lt1"/>
                </a:solidFill>
                <a:latin typeface="Montserrat"/>
                <a:ea typeface="Montserrat"/>
                <a:cs typeface="Montserrat"/>
                <a:sym typeface="Montserrat"/>
              </a:rPr>
              <a:t>Authentic student voice can develop more </a:t>
            </a:r>
            <a:r>
              <a:rPr lang="en-GB" sz="1600" b="0" i="0" u="none" strike="noStrike" cap="none" dirty="0">
                <a:solidFill>
                  <a:srgbClr val="77E5F3"/>
                </a:solidFill>
                <a:latin typeface="Montserrat"/>
                <a:ea typeface="Montserrat"/>
                <a:cs typeface="Montserrat"/>
                <a:sym typeface="Montserrat"/>
              </a:rPr>
              <a:t>meaningful</a:t>
            </a:r>
            <a:r>
              <a:rPr lang="en-GB" sz="1600" b="0" i="0" u="none" strike="noStrike" cap="none" dirty="0">
                <a:solidFill>
                  <a:schemeClr val="lt1"/>
                </a:solidFill>
                <a:latin typeface="Montserrat"/>
                <a:ea typeface="Montserrat"/>
                <a:cs typeface="Montserrat"/>
                <a:sym typeface="Montserrat"/>
              </a:rPr>
              <a:t> contextual </a:t>
            </a:r>
            <a:r>
              <a:rPr lang="en-GB" sz="1600" b="0" i="0" u="none" strike="noStrike" cap="none" dirty="0">
                <a:solidFill>
                  <a:srgbClr val="77E5F3"/>
                </a:solidFill>
                <a:latin typeface="Montserrat"/>
                <a:ea typeface="Montserrat"/>
                <a:cs typeface="Montserrat"/>
                <a:sym typeface="Montserrat"/>
              </a:rPr>
              <a:t>responses </a:t>
            </a:r>
            <a:endParaRPr dirty="0">
              <a:solidFill>
                <a:srgbClr val="77E5F3"/>
              </a:solidFill>
            </a:endParaRPr>
          </a:p>
        </p:txBody>
      </p:sp>
      <p:sp>
        <p:nvSpPr>
          <p:cNvPr id="462" name="Google Shape;462;p33"/>
          <p:cNvSpPr txBox="1"/>
          <p:nvPr/>
        </p:nvSpPr>
        <p:spPr>
          <a:xfrm>
            <a:off x="740362" y="2644190"/>
            <a:ext cx="10711275" cy="1569620"/>
          </a:xfrm>
          <a:prstGeom prst="rect">
            <a:avLst/>
          </a:prstGeom>
          <a:noFill/>
          <a:ln>
            <a:noFill/>
          </a:ln>
        </p:spPr>
        <p:txBody>
          <a:bodyPr spcFirstLastPara="1" wrap="square" lIns="91425" tIns="45700" rIns="91425" bIns="45700" anchor="t" anchorCtr="0">
            <a:spAutoFit/>
          </a:bodyPr>
          <a:lstStyle/>
          <a:p>
            <a:pPr marL="127000" marR="0" lvl="0" algn="ctr" rtl="0">
              <a:lnSpc>
                <a:spcPct val="100000"/>
              </a:lnSpc>
              <a:spcBef>
                <a:spcPts val="0"/>
              </a:spcBef>
              <a:spcAft>
                <a:spcPts val="0"/>
              </a:spcAft>
              <a:buClr>
                <a:schemeClr val="lt1"/>
              </a:buClr>
              <a:buSzPts val="1600"/>
            </a:pPr>
            <a:r>
              <a:rPr lang="en-GB" sz="3200" i="0" u="none" strike="noStrike" cap="none" dirty="0">
                <a:solidFill>
                  <a:schemeClr val="bg1"/>
                </a:solidFill>
                <a:latin typeface="Montserrat"/>
                <a:ea typeface="Montserrat"/>
                <a:cs typeface="Montserrat"/>
                <a:sym typeface="Montserrat"/>
              </a:rPr>
              <a:t>Can </a:t>
            </a:r>
            <a:r>
              <a:rPr lang="en-GB" sz="3200" i="0" u="none" strike="noStrike" cap="none" dirty="0">
                <a:solidFill>
                  <a:srgbClr val="77E5F3"/>
                </a:solidFill>
                <a:latin typeface="Montserrat"/>
                <a:ea typeface="Montserrat"/>
                <a:cs typeface="Montserrat"/>
                <a:sym typeface="Montserrat"/>
              </a:rPr>
              <a:t>enabling</a:t>
            </a:r>
            <a:r>
              <a:rPr lang="en-GB" sz="3200" i="0" u="none" strike="noStrike" cap="none" dirty="0">
                <a:solidFill>
                  <a:schemeClr val="bg1"/>
                </a:solidFill>
                <a:latin typeface="Montserrat"/>
                <a:ea typeface="Montserrat"/>
                <a:cs typeface="Montserrat"/>
                <a:sym typeface="Montserrat"/>
              </a:rPr>
              <a:t> student voices through a child’s </a:t>
            </a:r>
            <a:r>
              <a:rPr lang="en-GB" sz="3200" i="0" u="none" strike="noStrike" cap="none" dirty="0">
                <a:solidFill>
                  <a:srgbClr val="77E5F3"/>
                </a:solidFill>
                <a:latin typeface="Montserrat"/>
                <a:ea typeface="Montserrat"/>
                <a:cs typeface="Montserrat"/>
                <a:sym typeface="Montserrat"/>
              </a:rPr>
              <a:t>formal education </a:t>
            </a:r>
            <a:r>
              <a:rPr lang="en-GB" sz="3200" i="0" u="none" strike="noStrike" cap="none" dirty="0">
                <a:solidFill>
                  <a:schemeClr val="bg1"/>
                </a:solidFill>
                <a:latin typeface="Montserrat"/>
                <a:ea typeface="Montserrat"/>
                <a:cs typeface="Montserrat"/>
                <a:sym typeface="Montserrat"/>
              </a:rPr>
              <a:t>ultimately benefit </a:t>
            </a:r>
            <a:r>
              <a:rPr lang="en-GB" sz="3200" i="0" u="none" strike="noStrike" cap="none" dirty="0">
                <a:solidFill>
                  <a:srgbClr val="77E5F3"/>
                </a:solidFill>
                <a:latin typeface="Montserrat"/>
                <a:ea typeface="Montserrat"/>
                <a:cs typeface="Montserrat"/>
                <a:sym typeface="Montserrat"/>
              </a:rPr>
              <a:t>future</a:t>
            </a:r>
            <a:r>
              <a:rPr lang="en-GB" sz="3200" i="0" u="none" strike="noStrike" cap="none" dirty="0">
                <a:solidFill>
                  <a:schemeClr val="bg1"/>
                </a:solidFill>
                <a:latin typeface="Montserrat"/>
                <a:ea typeface="Montserrat"/>
                <a:cs typeface="Montserrat"/>
                <a:sym typeface="Montserrat"/>
              </a:rPr>
              <a:t> communities and societies? </a:t>
            </a:r>
          </a:p>
        </p:txBody>
      </p:sp>
      <p:pic>
        <p:nvPicPr>
          <p:cNvPr id="463" name="Google Shape;463;p33" descr="Logo&#10;&#10;Description automatically generated"/>
          <p:cNvPicPr preferRelativeResize="0"/>
          <p:nvPr/>
        </p:nvPicPr>
        <p:blipFill rotWithShape="1">
          <a:blip r:embed="rId3">
            <a:alphaModFix/>
          </a:blip>
          <a:srcRect t="29501" b="23521"/>
          <a:stretch/>
        </p:blipFill>
        <p:spPr>
          <a:xfrm>
            <a:off x="10314550" y="99375"/>
            <a:ext cx="1248350" cy="586425"/>
          </a:xfrm>
          <a:prstGeom prst="rect">
            <a:avLst/>
          </a:prstGeom>
          <a:noFill/>
          <a:ln>
            <a:noFill/>
          </a:ln>
        </p:spPr>
      </p:pic>
    </p:spTree>
    <p:extLst>
      <p:ext uri="{BB962C8B-B14F-4D97-AF65-F5344CB8AC3E}">
        <p14:creationId xmlns:p14="http://schemas.microsoft.com/office/powerpoint/2010/main" val="3911161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98"/>
        <p:cNvGrpSpPr/>
        <p:nvPr/>
      </p:nvGrpSpPr>
      <p:grpSpPr>
        <a:xfrm>
          <a:off x="0" y="0"/>
          <a:ext cx="0" cy="0"/>
          <a:chOff x="0" y="0"/>
          <a:chExt cx="0" cy="0"/>
        </a:xfrm>
      </p:grpSpPr>
      <p:sp>
        <p:nvSpPr>
          <p:cNvPr id="99" name="Google Shape;99;g24a9a99bff9_0_114"/>
          <p:cNvSpPr txBox="1"/>
          <p:nvPr/>
        </p:nvSpPr>
        <p:spPr>
          <a:xfrm>
            <a:off x="658368" y="1520820"/>
            <a:ext cx="10958033" cy="3816359"/>
          </a:xfrm>
          <a:prstGeom prst="rect">
            <a:avLst/>
          </a:prstGeom>
          <a:noFill/>
          <a:ln>
            <a:noFill/>
          </a:ln>
        </p:spPr>
        <p:txBody>
          <a:bodyPr spcFirstLastPara="1" wrap="square" lIns="121900" tIns="60925" rIns="121900" bIns="60925" anchor="t" anchorCtr="0">
            <a:spAutoFit/>
          </a:bodyPr>
          <a:lstStyle/>
          <a:p>
            <a:pPr marL="342900" indent="-342900">
              <a:lnSpc>
                <a:spcPct val="150000"/>
              </a:lnSpc>
              <a:buClr>
                <a:schemeClr val="bg1"/>
              </a:buClr>
              <a:buFont typeface="Arial" panose="020B0604020202020204" pitchFamily="34" charset="0"/>
              <a:buChar char="•"/>
            </a:pPr>
            <a:r>
              <a:rPr lang="en-GB" sz="2000" dirty="0">
                <a:solidFill>
                  <a:srgbClr val="77E5F3"/>
                </a:solidFill>
                <a:latin typeface="Montserrat" pitchFamily="2" charset="77"/>
              </a:rPr>
              <a:t>Build</a:t>
            </a:r>
            <a:r>
              <a:rPr lang="en-GB" sz="2000" dirty="0">
                <a:solidFill>
                  <a:srgbClr val="F0F4F8"/>
                </a:solidFill>
                <a:latin typeface="Montserrat" pitchFamily="2" charset="77"/>
              </a:rPr>
              <a:t> on the </a:t>
            </a:r>
            <a:r>
              <a:rPr lang="en-GB" sz="2000" dirty="0">
                <a:solidFill>
                  <a:schemeClr val="bg1"/>
                </a:solidFill>
                <a:latin typeface="Montserrat" pitchFamily="2" charset="77"/>
              </a:rPr>
              <a:t>outstanding</a:t>
            </a:r>
            <a:r>
              <a:rPr lang="en-GB" sz="2000" dirty="0">
                <a:solidFill>
                  <a:srgbClr val="F0F4F8"/>
                </a:solidFill>
                <a:latin typeface="Montserrat" pitchFamily="2" charset="77"/>
              </a:rPr>
              <a:t> safeguarding work that happens in your organisations</a:t>
            </a:r>
          </a:p>
          <a:p>
            <a:pPr marL="342900" indent="-342900">
              <a:lnSpc>
                <a:spcPct val="150000"/>
              </a:lnSpc>
              <a:buClr>
                <a:schemeClr val="bg1"/>
              </a:buClr>
              <a:buFont typeface="Arial" panose="020B0604020202020204" pitchFamily="34" charset="0"/>
              <a:buChar char="•"/>
            </a:pPr>
            <a:endParaRPr lang="en-GB" sz="2000" dirty="0">
              <a:solidFill>
                <a:srgbClr val="F0F4F8"/>
              </a:solidFill>
              <a:latin typeface="Montserrat" pitchFamily="2" charset="77"/>
            </a:endParaRPr>
          </a:p>
          <a:p>
            <a:pPr marL="342900" indent="-342900">
              <a:lnSpc>
                <a:spcPct val="150000"/>
              </a:lnSpc>
              <a:buClr>
                <a:schemeClr val="bg1"/>
              </a:buClr>
              <a:buFont typeface="Arial" panose="020B0604020202020204" pitchFamily="34" charset="0"/>
              <a:buChar char="•"/>
            </a:pPr>
            <a:r>
              <a:rPr lang="en-GB" sz="2000" dirty="0">
                <a:solidFill>
                  <a:srgbClr val="77E5F3"/>
                </a:solidFill>
                <a:latin typeface="Montserrat" pitchFamily="2" charset="77"/>
              </a:rPr>
              <a:t>Place</a:t>
            </a:r>
            <a:r>
              <a:rPr lang="en-GB" sz="2000" dirty="0">
                <a:solidFill>
                  <a:srgbClr val="F0F4F8"/>
                </a:solidFill>
                <a:latin typeface="Montserrat" pitchFamily="2" charset="77"/>
              </a:rPr>
              <a:t> young people at the centre of safeguarding strategies</a:t>
            </a:r>
          </a:p>
          <a:p>
            <a:pPr marL="342900" indent="-342900">
              <a:lnSpc>
                <a:spcPct val="150000"/>
              </a:lnSpc>
              <a:buClr>
                <a:schemeClr val="bg1"/>
              </a:buClr>
              <a:buFont typeface="Arial" panose="020B0604020202020204" pitchFamily="34" charset="0"/>
              <a:buChar char="•"/>
            </a:pPr>
            <a:endParaRPr lang="en-GB" sz="2000" dirty="0">
              <a:solidFill>
                <a:srgbClr val="F0F4F8"/>
              </a:solidFill>
              <a:latin typeface="Montserrat" pitchFamily="2" charset="77"/>
            </a:endParaRPr>
          </a:p>
          <a:p>
            <a:pPr marL="342900" indent="-342900">
              <a:lnSpc>
                <a:spcPct val="150000"/>
              </a:lnSpc>
              <a:buClr>
                <a:schemeClr val="bg1"/>
              </a:buClr>
              <a:buFont typeface="Arial" panose="020B0604020202020204" pitchFamily="34" charset="0"/>
              <a:buChar char="•"/>
            </a:pPr>
            <a:r>
              <a:rPr lang="en-GB" sz="2000" dirty="0">
                <a:solidFill>
                  <a:srgbClr val="77E5F3"/>
                </a:solidFill>
                <a:latin typeface="Montserrat" pitchFamily="2" charset="77"/>
              </a:rPr>
              <a:t>Facilitate </a:t>
            </a:r>
            <a:r>
              <a:rPr lang="en-GB" sz="2000" dirty="0">
                <a:solidFill>
                  <a:schemeClr val="bg1"/>
                </a:solidFill>
                <a:latin typeface="Montserrat" pitchFamily="2" charset="77"/>
              </a:rPr>
              <a:t>the work that you do in your communities</a:t>
            </a:r>
          </a:p>
          <a:p>
            <a:pPr marL="342900" indent="-342900">
              <a:lnSpc>
                <a:spcPct val="150000"/>
              </a:lnSpc>
              <a:buClr>
                <a:schemeClr val="bg1"/>
              </a:buClr>
              <a:buFont typeface="Arial" panose="020B0604020202020204" pitchFamily="34" charset="0"/>
              <a:buChar char="•"/>
            </a:pPr>
            <a:endParaRPr lang="en-GB" sz="2000" dirty="0">
              <a:solidFill>
                <a:schemeClr val="bg1"/>
              </a:solidFill>
              <a:latin typeface="Montserrat" pitchFamily="2" charset="77"/>
            </a:endParaRPr>
          </a:p>
          <a:p>
            <a:pPr marL="342900" indent="-342900">
              <a:lnSpc>
                <a:spcPct val="150000"/>
              </a:lnSpc>
              <a:buClr>
                <a:schemeClr val="bg1"/>
              </a:buClr>
              <a:buFont typeface="Arial" panose="020B0604020202020204" pitchFamily="34" charset="0"/>
              <a:buChar char="•"/>
            </a:pPr>
            <a:r>
              <a:rPr lang="en-GB" sz="2000" dirty="0">
                <a:solidFill>
                  <a:srgbClr val="77E5F3"/>
                </a:solidFill>
                <a:latin typeface="Montserrat" pitchFamily="2" charset="77"/>
              </a:rPr>
              <a:t>Provide</a:t>
            </a:r>
            <a:r>
              <a:rPr lang="en-GB" sz="2000" dirty="0">
                <a:solidFill>
                  <a:schemeClr val="bg1"/>
                </a:solidFill>
                <a:latin typeface="Montserrat" pitchFamily="2" charset="77"/>
              </a:rPr>
              <a:t> opportunities for young people to  engage with their communities</a:t>
            </a:r>
          </a:p>
          <a:p>
            <a:pPr marL="457200" indent="-457200">
              <a:lnSpc>
                <a:spcPct val="150000"/>
              </a:lnSpc>
              <a:buClr>
                <a:schemeClr val="bg1"/>
              </a:buClr>
              <a:buFont typeface="Arial" panose="020B0604020202020204" pitchFamily="34" charset="0"/>
              <a:buChar char="•"/>
            </a:pPr>
            <a:endParaRPr lang="en-GB" sz="2000" dirty="0">
              <a:solidFill>
                <a:schemeClr val="bg1"/>
              </a:solidFill>
              <a:latin typeface="Montserrat" pitchFamily="2" charset="77"/>
            </a:endParaRPr>
          </a:p>
        </p:txBody>
      </p:sp>
      <p:cxnSp>
        <p:nvCxnSpPr>
          <p:cNvPr id="100" name="Google Shape;100;g24a9a99bff9_0_114"/>
          <p:cNvCxnSpPr/>
          <p:nvPr/>
        </p:nvCxnSpPr>
        <p:spPr>
          <a:xfrm>
            <a:off x="355601" y="761999"/>
            <a:ext cx="11260800" cy="0"/>
          </a:xfrm>
          <a:prstGeom prst="straightConnector1">
            <a:avLst/>
          </a:prstGeom>
          <a:noFill/>
          <a:ln w="25400" cap="flat" cmpd="sng">
            <a:solidFill>
              <a:srgbClr val="7EE4F6"/>
            </a:solidFill>
            <a:prstDash val="solid"/>
            <a:round/>
            <a:headEnd type="none" w="sm" len="sm"/>
            <a:tailEnd type="none" w="sm" len="sm"/>
          </a:ln>
        </p:spPr>
      </p:cxnSp>
      <p:sp>
        <p:nvSpPr>
          <p:cNvPr id="101" name="Google Shape;101;g24a9a99bff9_0_114"/>
          <p:cNvSpPr txBox="1"/>
          <p:nvPr/>
        </p:nvSpPr>
        <p:spPr>
          <a:xfrm>
            <a:off x="355601" y="256277"/>
            <a:ext cx="7642500" cy="505500"/>
          </a:xfrm>
          <a:prstGeom prst="rect">
            <a:avLst/>
          </a:prstGeom>
          <a:noFill/>
          <a:ln>
            <a:noFill/>
          </a:ln>
        </p:spPr>
        <p:txBody>
          <a:bodyPr spcFirstLastPara="1" wrap="square" lIns="91400" tIns="45700" rIns="91400" bIns="45700" anchor="t" anchorCtr="0">
            <a:noAutofit/>
          </a:bodyPr>
          <a:lstStyle/>
          <a:p>
            <a:pPr marL="0" lvl="0" indent="0" algn="l" rtl="0">
              <a:spcBef>
                <a:spcPts val="0"/>
              </a:spcBef>
              <a:spcAft>
                <a:spcPts val="0"/>
              </a:spcAft>
              <a:buClr>
                <a:schemeClr val="dk1"/>
              </a:buClr>
              <a:buFont typeface="Arial"/>
              <a:buNone/>
            </a:pPr>
            <a:r>
              <a:rPr lang="en-GB" sz="1600" dirty="0">
                <a:solidFill>
                  <a:schemeClr val="lt1"/>
                </a:solidFill>
                <a:latin typeface="Montserrat"/>
                <a:ea typeface="Montserrat"/>
                <a:cs typeface="Montserrat"/>
                <a:sym typeface="Montserrat"/>
              </a:rPr>
              <a:t>Our aims</a:t>
            </a:r>
            <a:endParaRPr sz="1600" dirty="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600" dirty="0">
              <a:solidFill>
                <a:schemeClr val="lt1"/>
              </a:solidFill>
              <a:latin typeface="Montserrat"/>
              <a:ea typeface="Montserrat"/>
              <a:cs typeface="Montserrat"/>
              <a:sym typeface="Montserrat"/>
            </a:endParaRPr>
          </a:p>
        </p:txBody>
      </p:sp>
      <p:pic>
        <p:nvPicPr>
          <p:cNvPr id="103" name="Google Shape;103;g24a9a99bff9_0_114" descr="Logo&#10;&#10;Description automatically generated"/>
          <p:cNvPicPr preferRelativeResize="0"/>
          <p:nvPr/>
        </p:nvPicPr>
        <p:blipFill rotWithShape="1">
          <a:blip r:embed="rId3">
            <a:alphaModFix/>
          </a:blip>
          <a:srcRect t="29501" b="23521"/>
          <a:stretch/>
        </p:blipFill>
        <p:spPr>
          <a:xfrm>
            <a:off x="10314550" y="99375"/>
            <a:ext cx="1248350" cy="586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489"/>
        <p:cNvGrpSpPr/>
        <p:nvPr/>
      </p:nvGrpSpPr>
      <p:grpSpPr>
        <a:xfrm>
          <a:off x="0" y="0"/>
          <a:ext cx="0" cy="0"/>
          <a:chOff x="0" y="0"/>
          <a:chExt cx="0" cy="0"/>
        </a:xfrm>
      </p:grpSpPr>
      <p:pic>
        <p:nvPicPr>
          <p:cNvPr id="490" name="Google Shape;490;g24a9a99bff9_0_37" descr="A picture containing person&#10;&#10;Description automatically generated"/>
          <p:cNvPicPr preferRelativeResize="0"/>
          <p:nvPr/>
        </p:nvPicPr>
        <p:blipFill rotWithShape="1">
          <a:blip r:embed="rId3">
            <a:alphaModFix/>
          </a:blip>
          <a:srcRect l="1234" t="7395" b="9319"/>
          <a:stretch/>
        </p:blipFill>
        <p:spPr>
          <a:xfrm flipH="1">
            <a:off x="-6510" y="1"/>
            <a:ext cx="12198510" cy="6858001"/>
          </a:xfrm>
          <a:prstGeom prst="rect">
            <a:avLst/>
          </a:prstGeom>
          <a:noFill/>
          <a:ln>
            <a:noFill/>
          </a:ln>
        </p:spPr>
      </p:pic>
      <p:sp>
        <p:nvSpPr>
          <p:cNvPr id="491" name="Google Shape;491;g24a9a99bff9_0_37"/>
          <p:cNvSpPr/>
          <p:nvPr/>
        </p:nvSpPr>
        <p:spPr>
          <a:xfrm>
            <a:off x="-6507" y="0"/>
            <a:ext cx="12192000" cy="6858000"/>
          </a:xfrm>
          <a:prstGeom prst="rect">
            <a:avLst/>
          </a:prstGeom>
          <a:solidFill>
            <a:srgbClr val="10344A">
              <a:alpha val="49800"/>
            </a:srgbClr>
          </a:solidFill>
          <a:ln>
            <a:noFill/>
          </a:ln>
          <a:effectLst>
            <a:outerShdw blurRad="57150" dist="19050" dir="5400000" algn="bl" rotWithShape="0">
              <a:srgbClr val="16324C">
                <a:alpha val="78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492" name="Google Shape;492;g24a9a99bff9_0_37"/>
          <p:cNvGrpSpPr/>
          <p:nvPr/>
        </p:nvGrpSpPr>
        <p:grpSpPr>
          <a:xfrm>
            <a:off x="-6500" y="1878727"/>
            <a:ext cx="4724880" cy="2400679"/>
            <a:chOff x="-6506" y="1878797"/>
            <a:chExt cx="5729905" cy="3285901"/>
          </a:xfrm>
        </p:grpSpPr>
        <p:sp>
          <p:nvSpPr>
            <p:cNvPr id="493" name="Google Shape;493;g24a9a99bff9_0_37"/>
            <p:cNvSpPr/>
            <p:nvPr/>
          </p:nvSpPr>
          <p:spPr>
            <a:xfrm>
              <a:off x="-1" y="1878797"/>
              <a:ext cx="5723400" cy="3285900"/>
            </a:xfrm>
            <a:prstGeom prst="parallelogram">
              <a:avLst>
                <a:gd name="adj" fmla="val 25000"/>
              </a:avLst>
            </a:prstGeom>
            <a:solidFill>
              <a:srgbClr val="1C8F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4" name="Google Shape;494;g24a9a99bff9_0_37"/>
            <p:cNvSpPr/>
            <p:nvPr/>
          </p:nvSpPr>
          <p:spPr>
            <a:xfrm>
              <a:off x="-6506" y="1878798"/>
              <a:ext cx="878100" cy="3285900"/>
            </a:xfrm>
            <a:prstGeom prst="rect">
              <a:avLst/>
            </a:prstGeom>
            <a:solidFill>
              <a:srgbClr val="1C8F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495" name="Google Shape;495;g24a9a99bff9_0_37" descr="Logo&#10;&#10;Description automatically generated"/>
          <p:cNvPicPr preferRelativeResize="0"/>
          <p:nvPr/>
        </p:nvPicPr>
        <p:blipFill rotWithShape="1">
          <a:blip r:embed="rId4">
            <a:alphaModFix/>
          </a:blip>
          <a:srcRect t="29501" b="23521"/>
          <a:stretch/>
        </p:blipFill>
        <p:spPr>
          <a:xfrm>
            <a:off x="7102722" y="2426148"/>
            <a:ext cx="3774180" cy="1773016"/>
          </a:xfrm>
          <a:prstGeom prst="rect">
            <a:avLst/>
          </a:prstGeom>
          <a:noFill/>
          <a:ln>
            <a:noFill/>
          </a:ln>
        </p:spPr>
      </p:pic>
      <p:sp>
        <p:nvSpPr>
          <p:cNvPr id="499" name="Google Shape;499;g24a9a99bff9_0_37"/>
          <p:cNvSpPr txBox="1"/>
          <p:nvPr/>
        </p:nvSpPr>
        <p:spPr>
          <a:xfrm>
            <a:off x="1046805" y="2727656"/>
            <a:ext cx="35577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3200" b="0" i="0" u="none" strike="noStrike" cap="none" dirty="0">
                <a:solidFill>
                  <a:schemeClr val="lt1"/>
                </a:solidFill>
                <a:latin typeface="Montserrat"/>
                <a:ea typeface="Montserrat"/>
                <a:cs typeface="Montserrat"/>
                <a:sym typeface="Montserrat"/>
              </a:rPr>
              <a:t>Thank you</a:t>
            </a:r>
            <a:endParaRPr dirty="0"/>
          </a:p>
        </p:txBody>
      </p:sp>
      <p:sp>
        <p:nvSpPr>
          <p:cNvPr id="2" name="Google Shape;499;g24a9a99bff9_0_37">
            <a:extLst>
              <a:ext uri="{FF2B5EF4-FFF2-40B4-BE49-F238E27FC236}">
                <a16:creationId xmlns:a16="http://schemas.microsoft.com/office/drawing/2014/main" id="{75BD0C7B-C22B-658E-4CD2-49C9453571E0}"/>
              </a:ext>
            </a:extLst>
          </p:cNvPr>
          <p:cNvSpPr txBox="1"/>
          <p:nvPr/>
        </p:nvSpPr>
        <p:spPr>
          <a:xfrm>
            <a:off x="839976" y="5048093"/>
            <a:ext cx="7226338" cy="4616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1600" b="0" i="0" u="none" strike="noStrike" cap="none" dirty="0">
                <a:solidFill>
                  <a:schemeClr val="lt1"/>
                </a:solidFill>
                <a:latin typeface="Montserrat"/>
                <a:ea typeface="Montserrat"/>
                <a:cs typeface="Montserrat"/>
                <a:sym typeface="Montserrat"/>
              </a:rPr>
              <a:t>We welcome your questions</a:t>
            </a:r>
            <a:endParaRPr sz="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469"/>
        <p:cNvGrpSpPr/>
        <p:nvPr/>
      </p:nvGrpSpPr>
      <p:grpSpPr>
        <a:xfrm>
          <a:off x="0" y="0"/>
          <a:ext cx="0" cy="0"/>
          <a:chOff x="0" y="0"/>
          <a:chExt cx="0" cy="0"/>
        </a:xfrm>
      </p:grpSpPr>
      <p:sp>
        <p:nvSpPr>
          <p:cNvPr id="470" name="Google Shape;470;p34"/>
          <p:cNvSpPr txBox="1"/>
          <p:nvPr/>
        </p:nvSpPr>
        <p:spPr>
          <a:xfrm>
            <a:off x="223689" y="1681645"/>
            <a:ext cx="4738276" cy="2878475"/>
          </a:xfrm>
          <a:prstGeom prst="rect">
            <a:avLst/>
          </a:prstGeom>
          <a:noFill/>
          <a:ln>
            <a:noFill/>
          </a:ln>
        </p:spPr>
        <p:txBody>
          <a:bodyPr spcFirstLastPara="1" wrap="square" lIns="91425" tIns="45700" rIns="91425" bIns="45700" anchor="t" anchorCtr="0">
            <a:noAutofit/>
          </a:bodyPr>
          <a:lstStyle/>
          <a:p>
            <a:pPr marL="457200" marR="0" lvl="0" indent="-457200" algn="l" rtl="0">
              <a:lnSpc>
                <a:spcPct val="150000"/>
              </a:lnSpc>
              <a:spcBef>
                <a:spcPts val="0"/>
              </a:spcBef>
              <a:spcAft>
                <a:spcPts val="0"/>
              </a:spcAft>
              <a:buClr>
                <a:schemeClr val="lt1"/>
              </a:buClr>
              <a:buSzPts val="2600"/>
              <a:buFont typeface="Arial"/>
              <a:buChar char="•"/>
            </a:pPr>
            <a:r>
              <a:rPr lang="en-GB" sz="1600" b="0" i="0" u="none" strike="noStrike" cap="none" dirty="0">
                <a:solidFill>
                  <a:schemeClr val="lt1"/>
                </a:solidFill>
                <a:latin typeface="Montserrat"/>
                <a:ea typeface="Montserrat"/>
                <a:cs typeface="Montserrat"/>
                <a:sym typeface="Montserrat"/>
              </a:rPr>
              <a:t>Know our </a:t>
            </a:r>
            <a:r>
              <a:rPr lang="en-GB" sz="1600" dirty="0">
                <a:solidFill>
                  <a:schemeClr val="lt1"/>
                </a:solidFill>
                <a:latin typeface="Montserrat"/>
                <a:ea typeface="Montserrat"/>
                <a:cs typeface="Montserrat"/>
                <a:sym typeface="Montserrat"/>
              </a:rPr>
              <a:t>communities</a:t>
            </a:r>
            <a:r>
              <a:rPr lang="en-GB" sz="1600" b="0" i="0" u="none" strike="noStrike" cap="none" dirty="0">
                <a:solidFill>
                  <a:schemeClr val="lt1"/>
                </a:solidFill>
                <a:latin typeface="Montserrat"/>
                <a:ea typeface="Montserrat"/>
                <a:cs typeface="Montserrat"/>
                <a:sym typeface="Montserrat"/>
              </a:rPr>
              <a:t> are </a:t>
            </a:r>
            <a:r>
              <a:rPr lang="en-GB" sz="1600" b="1" i="0" u="none" strike="noStrike" cap="none" dirty="0">
                <a:solidFill>
                  <a:srgbClr val="7EE4F7"/>
                </a:solidFill>
                <a:latin typeface="Montserrat"/>
                <a:ea typeface="Montserrat"/>
                <a:cs typeface="Montserrat"/>
                <a:sym typeface="Montserrat"/>
              </a:rPr>
              <a:t>safe</a:t>
            </a:r>
            <a:endParaRPr b="1" dirty="0">
              <a:solidFill>
                <a:srgbClr val="7EE4F7"/>
              </a:solidFill>
            </a:endParaRPr>
          </a:p>
          <a:p>
            <a:pPr marL="641350" marR="0" lvl="0" indent="-387350" algn="l" rtl="0">
              <a:lnSpc>
                <a:spcPct val="150000"/>
              </a:lnSpc>
              <a:spcBef>
                <a:spcPts val="0"/>
              </a:spcBef>
              <a:spcAft>
                <a:spcPts val="0"/>
              </a:spcAft>
              <a:buClr>
                <a:schemeClr val="dk1"/>
              </a:buClr>
              <a:buSzPts val="2000"/>
              <a:buFont typeface="Arial"/>
              <a:buNone/>
            </a:pPr>
            <a:endParaRPr sz="1600" b="0" i="0" u="none" strike="noStrike" cap="none" dirty="0">
              <a:solidFill>
                <a:schemeClr val="lt1"/>
              </a:solidFill>
              <a:latin typeface="Montserrat"/>
              <a:ea typeface="Montserrat"/>
              <a:cs typeface="Montserrat"/>
              <a:sym typeface="Montserrat"/>
            </a:endParaRPr>
          </a:p>
          <a:p>
            <a:pPr marL="457200" marR="0" lvl="0" indent="-457200" algn="l" rtl="0">
              <a:lnSpc>
                <a:spcPct val="150000"/>
              </a:lnSpc>
              <a:spcBef>
                <a:spcPts val="0"/>
              </a:spcBef>
              <a:spcAft>
                <a:spcPts val="0"/>
              </a:spcAft>
              <a:buClr>
                <a:schemeClr val="lt1"/>
              </a:buClr>
              <a:buSzPts val="2600"/>
              <a:buFont typeface="Arial"/>
              <a:buChar char="•"/>
            </a:pPr>
            <a:r>
              <a:rPr lang="en-GB" sz="1600" i="0" u="none" strike="noStrike" cap="none" dirty="0">
                <a:solidFill>
                  <a:schemeClr val="bg1"/>
                </a:solidFill>
                <a:latin typeface="Montserrat"/>
                <a:ea typeface="Montserrat"/>
                <a:cs typeface="Montserrat"/>
                <a:sym typeface="Montserrat"/>
              </a:rPr>
              <a:t>Know </a:t>
            </a:r>
            <a:r>
              <a:rPr lang="en-GB" sz="1600" b="0" i="0" u="none" strike="noStrike" cap="none" dirty="0">
                <a:solidFill>
                  <a:schemeClr val="lt1"/>
                </a:solidFill>
                <a:latin typeface="Montserrat"/>
                <a:ea typeface="Montserrat"/>
                <a:cs typeface="Montserrat"/>
                <a:sym typeface="Montserrat"/>
              </a:rPr>
              <a:t>the </a:t>
            </a:r>
            <a:r>
              <a:rPr lang="en-GB" sz="1600" i="0" u="none" strike="noStrike" cap="none" dirty="0">
                <a:solidFill>
                  <a:schemeClr val="bg1"/>
                </a:solidFill>
                <a:latin typeface="Montserrat"/>
                <a:ea typeface="Montserrat"/>
                <a:cs typeface="Montserrat"/>
                <a:sym typeface="Montserrat"/>
              </a:rPr>
              <a:t>safeguarding </a:t>
            </a:r>
            <a:r>
              <a:rPr lang="en-GB" sz="1600" b="1" i="0" u="none" strike="noStrike" cap="none" dirty="0">
                <a:solidFill>
                  <a:srgbClr val="77E5F3"/>
                </a:solidFill>
                <a:latin typeface="Montserrat"/>
                <a:ea typeface="Montserrat"/>
                <a:cs typeface="Montserrat"/>
                <a:sym typeface="Montserrat"/>
              </a:rPr>
              <a:t>issues </a:t>
            </a:r>
            <a:r>
              <a:rPr lang="en-GB" sz="1600" b="0" i="0" u="none" strike="noStrike" cap="none" dirty="0">
                <a:solidFill>
                  <a:schemeClr val="lt1"/>
                </a:solidFill>
                <a:latin typeface="Montserrat"/>
                <a:ea typeface="Montserrat"/>
                <a:cs typeface="Montserrat"/>
                <a:sym typeface="Montserrat"/>
              </a:rPr>
              <a:t>our young people really </a:t>
            </a:r>
            <a:r>
              <a:rPr lang="en-GB" sz="1600" i="0" u="none" strike="noStrike" cap="none" dirty="0">
                <a:solidFill>
                  <a:schemeClr val="bg1"/>
                </a:solidFill>
                <a:latin typeface="Montserrat"/>
                <a:ea typeface="Montserrat"/>
                <a:cs typeface="Montserrat"/>
                <a:sym typeface="Montserrat"/>
              </a:rPr>
              <a:t>face</a:t>
            </a:r>
            <a:endParaRPr dirty="0">
              <a:solidFill>
                <a:schemeClr val="bg1"/>
              </a:solidFill>
            </a:endParaRPr>
          </a:p>
          <a:p>
            <a:pPr marL="641350" marR="0" lvl="0" indent="-387350" algn="l" rtl="0">
              <a:lnSpc>
                <a:spcPct val="150000"/>
              </a:lnSpc>
              <a:spcBef>
                <a:spcPts val="0"/>
              </a:spcBef>
              <a:spcAft>
                <a:spcPts val="0"/>
              </a:spcAft>
              <a:buClr>
                <a:schemeClr val="dk1"/>
              </a:buClr>
              <a:buSzPts val="2000"/>
              <a:buFont typeface="Arial"/>
              <a:buNone/>
            </a:pPr>
            <a:endParaRPr sz="1600" b="0" i="0" u="none" strike="noStrike" cap="none" dirty="0">
              <a:solidFill>
                <a:schemeClr val="lt1"/>
              </a:solidFill>
              <a:latin typeface="Montserrat"/>
              <a:ea typeface="Montserrat"/>
              <a:cs typeface="Montserrat"/>
              <a:sym typeface="Montserrat"/>
            </a:endParaRPr>
          </a:p>
          <a:p>
            <a:pPr marL="457200" marR="0" lvl="0" indent="-457200" algn="l" rtl="0">
              <a:lnSpc>
                <a:spcPct val="150000"/>
              </a:lnSpc>
              <a:spcBef>
                <a:spcPts val="0"/>
              </a:spcBef>
              <a:spcAft>
                <a:spcPts val="0"/>
              </a:spcAft>
              <a:buClr>
                <a:schemeClr val="lt1"/>
              </a:buClr>
              <a:buSzPts val="2600"/>
              <a:buFont typeface="Arial"/>
              <a:buChar char="•"/>
            </a:pPr>
            <a:r>
              <a:rPr lang="en-GB" sz="1600" b="0" i="0" u="none" strike="noStrike" cap="none" dirty="0">
                <a:solidFill>
                  <a:schemeClr val="lt1"/>
                </a:solidFill>
                <a:latin typeface="Montserrat"/>
                <a:ea typeface="Montserrat"/>
                <a:cs typeface="Montserrat"/>
                <a:sym typeface="Montserrat"/>
              </a:rPr>
              <a:t>Know our </a:t>
            </a:r>
            <a:r>
              <a:rPr lang="en-GB" sz="1600" i="0" u="none" strike="noStrike" cap="none" dirty="0">
                <a:solidFill>
                  <a:schemeClr val="bg1"/>
                </a:solidFill>
                <a:latin typeface="Montserrat"/>
                <a:ea typeface="Montserrat"/>
                <a:cs typeface="Montserrat"/>
                <a:sym typeface="Montserrat"/>
              </a:rPr>
              <a:t>safeguarding interventions are</a:t>
            </a:r>
            <a:r>
              <a:rPr lang="en-GB" sz="1600" i="0" u="none" strike="noStrike" cap="none" dirty="0">
                <a:solidFill>
                  <a:srgbClr val="77E5F3"/>
                </a:solidFill>
                <a:latin typeface="Montserrat"/>
                <a:ea typeface="Montserrat"/>
                <a:cs typeface="Montserrat"/>
                <a:sym typeface="Montserrat"/>
              </a:rPr>
              <a:t> </a:t>
            </a:r>
            <a:r>
              <a:rPr lang="en-GB" sz="1600" b="1" i="0" u="none" strike="noStrike" cap="none" dirty="0">
                <a:solidFill>
                  <a:srgbClr val="77E5F3"/>
                </a:solidFill>
                <a:latin typeface="Montserrat"/>
                <a:ea typeface="Montserrat"/>
                <a:cs typeface="Montserrat"/>
                <a:sym typeface="Montserrat"/>
              </a:rPr>
              <a:t>effective</a:t>
            </a:r>
            <a:endParaRPr b="1" dirty="0">
              <a:solidFill>
                <a:srgbClr val="77E5F3"/>
              </a:solidFill>
            </a:endParaRPr>
          </a:p>
          <a:p>
            <a:pPr marL="641350" marR="0" lvl="0" indent="-387350" algn="l" rtl="0">
              <a:lnSpc>
                <a:spcPct val="150000"/>
              </a:lnSpc>
              <a:spcBef>
                <a:spcPts val="0"/>
              </a:spcBef>
              <a:spcAft>
                <a:spcPts val="0"/>
              </a:spcAft>
              <a:buClr>
                <a:schemeClr val="dk1"/>
              </a:buClr>
              <a:buSzPts val="2000"/>
              <a:buFont typeface="Arial"/>
              <a:buNone/>
            </a:pPr>
            <a:endParaRPr sz="1600" b="0" i="0" u="none" strike="noStrike" cap="none" dirty="0">
              <a:solidFill>
                <a:schemeClr val="lt1"/>
              </a:solidFill>
              <a:latin typeface="Montserrat"/>
              <a:ea typeface="Montserrat"/>
              <a:cs typeface="Montserrat"/>
              <a:sym typeface="Montserrat"/>
            </a:endParaRPr>
          </a:p>
        </p:txBody>
      </p:sp>
      <p:cxnSp>
        <p:nvCxnSpPr>
          <p:cNvPr id="471" name="Google Shape;471;p34"/>
          <p:cNvCxnSpPr/>
          <p:nvPr/>
        </p:nvCxnSpPr>
        <p:spPr>
          <a:xfrm>
            <a:off x="355600" y="761999"/>
            <a:ext cx="11260667" cy="0"/>
          </a:xfrm>
          <a:prstGeom prst="straightConnector1">
            <a:avLst/>
          </a:prstGeom>
          <a:noFill/>
          <a:ln w="25400" cap="flat" cmpd="sng">
            <a:solidFill>
              <a:srgbClr val="7EE4F6"/>
            </a:solidFill>
            <a:prstDash val="solid"/>
            <a:round/>
            <a:headEnd type="none" w="sm" len="sm"/>
            <a:tailEnd type="none" w="sm" len="sm"/>
          </a:ln>
        </p:spPr>
      </p:cxnSp>
      <p:sp>
        <p:nvSpPr>
          <p:cNvPr id="472" name="Google Shape;472;p34"/>
          <p:cNvSpPr txBox="1"/>
          <p:nvPr/>
        </p:nvSpPr>
        <p:spPr>
          <a:xfrm>
            <a:off x="355600" y="256277"/>
            <a:ext cx="10034100" cy="5057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600" dirty="0">
                <a:solidFill>
                  <a:schemeClr val="lt1"/>
                </a:solidFill>
                <a:latin typeface="Montserrat" pitchFamily="2" charset="77"/>
              </a:rPr>
              <a:t>The Challenges that Schools and Local Authority Partners Face</a:t>
            </a:r>
            <a:endParaRPr sz="1600" dirty="0">
              <a:solidFill>
                <a:schemeClr val="lt1"/>
              </a:solidFill>
              <a:latin typeface="Montserrat" pitchFamily="2" charset="77"/>
            </a:endParaRPr>
          </a:p>
        </p:txBody>
      </p:sp>
      <p:pic>
        <p:nvPicPr>
          <p:cNvPr id="475" name="Google Shape;475;p34" descr="Logo&#10;&#10;Description automatically generated"/>
          <p:cNvPicPr preferRelativeResize="0"/>
          <p:nvPr/>
        </p:nvPicPr>
        <p:blipFill rotWithShape="1">
          <a:blip r:embed="rId3">
            <a:alphaModFix/>
          </a:blip>
          <a:srcRect t="29501" b="23521"/>
          <a:stretch/>
        </p:blipFill>
        <p:spPr>
          <a:xfrm>
            <a:off x="10314550" y="99375"/>
            <a:ext cx="1248350" cy="586425"/>
          </a:xfrm>
          <a:prstGeom prst="rect">
            <a:avLst/>
          </a:prstGeom>
          <a:noFill/>
          <a:ln>
            <a:noFill/>
          </a:ln>
        </p:spPr>
      </p:pic>
      <p:sp>
        <p:nvSpPr>
          <p:cNvPr id="2" name="Google Shape;470;p34">
            <a:extLst>
              <a:ext uri="{FF2B5EF4-FFF2-40B4-BE49-F238E27FC236}">
                <a16:creationId xmlns:a16="http://schemas.microsoft.com/office/drawing/2014/main" id="{3CE362CD-A928-CC77-52B4-3D3A0958D2D9}"/>
              </a:ext>
            </a:extLst>
          </p:cNvPr>
          <p:cNvSpPr txBox="1"/>
          <p:nvPr/>
        </p:nvSpPr>
        <p:spPr>
          <a:xfrm>
            <a:off x="6877991" y="1674105"/>
            <a:ext cx="4738276" cy="237538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50000"/>
              </a:lnSpc>
              <a:spcBef>
                <a:spcPts val="0"/>
              </a:spcBef>
              <a:spcAft>
                <a:spcPts val="0"/>
              </a:spcAft>
              <a:buClr>
                <a:schemeClr val="lt1"/>
              </a:buClr>
              <a:buSzPts val="2600"/>
              <a:buFont typeface="Arial"/>
              <a:buChar char="•"/>
            </a:pPr>
            <a:r>
              <a:rPr lang="en-GB" sz="1600" b="1" dirty="0">
                <a:solidFill>
                  <a:srgbClr val="77E5F3"/>
                </a:solidFill>
                <a:latin typeface="Montserrat"/>
                <a:ea typeface="Montserrat"/>
                <a:cs typeface="Montserrat"/>
                <a:sym typeface="Montserrat"/>
              </a:rPr>
              <a:t>Evidence</a:t>
            </a:r>
            <a:r>
              <a:rPr lang="en-GB" sz="1600" dirty="0">
                <a:solidFill>
                  <a:srgbClr val="77E5F3"/>
                </a:solidFill>
                <a:latin typeface="Montserrat"/>
                <a:ea typeface="Montserrat"/>
                <a:cs typeface="Montserrat"/>
                <a:sym typeface="Montserrat"/>
              </a:rPr>
              <a:t>  </a:t>
            </a:r>
            <a:r>
              <a:rPr lang="en-GB" sz="1600" dirty="0">
                <a:solidFill>
                  <a:schemeClr val="bg1"/>
                </a:solidFill>
                <a:latin typeface="Montserrat"/>
                <a:ea typeface="Montserrat"/>
                <a:cs typeface="Montserrat"/>
                <a:sym typeface="Montserrat"/>
              </a:rPr>
              <a:t>that</a:t>
            </a:r>
            <a:r>
              <a:rPr lang="en-GB" sz="1600" dirty="0">
                <a:solidFill>
                  <a:srgbClr val="77E5F3"/>
                </a:solidFill>
                <a:latin typeface="Montserrat"/>
                <a:ea typeface="Montserrat"/>
                <a:cs typeface="Montserrat"/>
                <a:sym typeface="Montserrat"/>
              </a:rPr>
              <a:t> </a:t>
            </a:r>
            <a:r>
              <a:rPr lang="en-GB" sz="1600" dirty="0">
                <a:solidFill>
                  <a:schemeClr val="lt1"/>
                </a:solidFill>
                <a:latin typeface="Montserrat"/>
                <a:ea typeface="Montserrat"/>
                <a:cs typeface="Montserrat"/>
                <a:sym typeface="Montserrat"/>
              </a:rPr>
              <a:t>KCSIE and Working Together to Safeguard Children are  </a:t>
            </a:r>
            <a:r>
              <a:rPr lang="en-GB" sz="1600" dirty="0">
                <a:solidFill>
                  <a:schemeClr val="bg1"/>
                </a:solidFill>
                <a:latin typeface="Montserrat"/>
                <a:ea typeface="Montserrat"/>
                <a:cs typeface="Montserrat"/>
                <a:sym typeface="Montserrat"/>
              </a:rPr>
              <a:t>active</a:t>
            </a:r>
            <a:r>
              <a:rPr lang="en-GB" sz="1600" dirty="0">
                <a:solidFill>
                  <a:schemeClr val="lt1"/>
                </a:solidFill>
                <a:latin typeface="Montserrat"/>
                <a:ea typeface="Montserrat"/>
                <a:cs typeface="Montserrat"/>
                <a:sym typeface="Montserrat"/>
              </a:rPr>
              <a:t> documents in our settings</a:t>
            </a:r>
          </a:p>
          <a:p>
            <a:pPr marL="457200" marR="0" lvl="0" indent="-457200" algn="l" rtl="0">
              <a:lnSpc>
                <a:spcPct val="150000"/>
              </a:lnSpc>
              <a:spcBef>
                <a:spcPts val="0"/>
              </a:spcBef>
              <a:spcAft>
                <a:spcPts val="0"/>
              </a:spcAft>
              <a:buClr>
                <a:schemeClr val="lt1"/>
              </a:buClr>
              <a:buSzPts val="2600"/>
              <a:buFont typeface="Arial"/>
              <a:buChar char="•"/>
            </a:pPr>
            <a:endParaRPr lang="en-GB" sz="1600" dirty="0">
              <a:solidFill>
                <a:schemeClr val="lt1"/>
              </a:solidFill>
              <a:latin typeface="Montserrat"/>
              <a:ea typeface="Montserrat"/>
              <a:cs typeface="Montserrat"/>
              <a:sym typeface="Montserrat"/>
            </a:endParaRPr>
          </a:p>
          <a:p>
            <a:pPr marL="457200" marR="0" lvl="0" indent="-457200" algn="l" rtl="0">
              <a:lnSpc>
                <a:spcPct val="150000"/>
              </a:lnSpc>
              <a:spcBef>
                <a:spcPts val="0"/>
              </a:spcBef>
              <a:spcAft>
                <a:spcPts val="0"/>
              </a:spcAft>
              <a:buClr>
                <a:schemeClr val="lt1"/>
              </a:buClr>
              <a:buSzPts val="2600"/>
              <a:buFont typeface="Arial"/>
              <a:buChar char="•"/>
            </a:pPr>
            <a:r>
              <a:rPr lang="en-GB" sz="1600" b="1" dirty="0">
                <a:solidFill>
                  <a:srgbClr val="77E5F3"/>
                </a:solidFill>
                <a:latin typeface="Montserrat"/>
                <a:ea typeface="Montserrat"/>
                <a:cs typeface="Montserrat"/>
                <a:sym typeface="Montserrat"/>
              </a:rPr>
              <a:t>Compliance</a:t>
            </a:r>
            <a:r>
              <a:rPr lang="en-GB" sz="1600" dirty="0">
                <a:solidFill>
                  <a:schemeClr val="bg1"/>
                </a:solidFill>
                <a:latin typeface="Montserrat"/>
                <a:ea typeface="Montserrat"/>
                <a:cs typeface="Montserrat"/>
                <a:sym typeface="Montserrat"/>
              </a:rPr>
              <a:t> with inspection frameworks</a:t>
            </a:r>
            <a:endParaRPr lang="en-GB" sz="1600" dirty="0">
              <a:solidFill>
                <a:schemeClr val="lt1"/>
              </a:solidFill>
              <a:latin typeface="Montserrat"/>
              <a:ea typeface="Montserrat"/>
              <a:cs typeface="Montserrat"/>
              <a:sym typeface="Montserrat"/>
            </a:endParaRPr>
          </a:p>
          <a:p>
            <a:pPr marL="457200" marR="0" lvl="0" indent="-457200" algn="l" rtl="0">
              <a:lnSpc>
                <a:spcPct val="150000"/>
              </a:lnSpc>
              <a:spcBef>
                <a:spcPts val="0"/>
              </a:spcBef>
              <a:spcAft>
                <a:spcPts val="0"/>
              </a:spcAft>
              <a:buClr>
                <a:schemeClr val="lt1"/>
              </a:buClr>
              <a:buSzPts val="2600"/>
              <a:buFont typeface="Arial"/>
              <a:buChar char="•"/>
            </a:pPr>
            <a:endParaRPr lang="en-GB" sz="1600" b="0" i="0" u="none" strike="noStrike" cap="none" dirty="0">
              <a:solidFill>
                <a:schemeClr val="lt1"/>
              </a:solidFill>
              <a:latin typeface="Montserrat"/>
              <a:ea typeface="Montserrat"/>
              <a:cs typeface="Montserrat"/>
              <a:sym typeface="Montserrat"/>
            </a:endParaRPr>
          </a:p>
        </p:txBody>
      </p:sp>
      <p:sp>
        <p:nvSpPr>
          <p:cNvPr id="4" name="TextBox 3">
            <a:extLst>
              <a:ext uri="{FF2B5EF4-FFF2-40B4-BE49-F238E27FC236}">
                <a16:creationId xmlns:a16="http://schemas.microsoft.com/office/drawing/2014/main" id="{6378456B-000D-9365-8D24-DA5F874FB215}"/>
              </a:ext>
            </a:extLst>
          </p:cNvPr>
          <p:cNvSpPr txBox="1"/>
          <p:nvPr/>
        </p:nvSpPr>
        <p:spPr>
          <a:xfrm>
            <a:off x="870699" y="1014493"/>
            <a:ext cx="2450725" cy="523220"/>
          </a:xfrm>
          <a:prstGeom prst="rect">
            <a:avLst/>
          </a:prstGeom>
          <a:noFill/>
          <a:ln>
            <a:noFill/>
          </a:ln>
        </p:spPr>
        <p:txBody>
          <a:bodyPr wrap="square">
            <a:spAutoFit/>
          </a:bodyPr>
          <a:lstStyle/>
          <a:p>
            <a:pPr algn="ctr"/>
            <a:r>
              <a:rPr lang="en-GB" sz="1400" b="1" i="0" u="none" strike="noStrike" cap="none" dirty="0">
                <a:solidFill>
                  <a:schemeClr val="lt1"/>
                </a:solidFill>
                <a:latin typeface="Montserrat"/>
                <a:ea typeface="Montserrat"/>
                <a:cs typeface="Montserrat"/>
                <a:sym typeface="Montserrat"/>
              </a:rPr>
              <a:t>Doing The Right Thing For Our Children </a:t>
            </a:r>
            <a:endParaRPr lang="en-US" dirty="0"/>
          </a:p>
        </p:txBody>
      </p:sp>
      <p:sp>
        <p:nvSpPr>
          <p:cNvPr id="5" name="TextBox 4">
            <a:extLst>
              <a:ext uri="{FF2B5EF4-FFF2-40B4-BE49-F238E27FC236}">
                <a16:creationId xmlns:a16="http://schemas.microsoft.com/office/drawing/2014/main" id="{852B1182-6070-245C-4B84-8B91070BF542}"/>
              </a:ext>
            </a:extLst>
          </p:cNvPr>
          <p:cNvSpPr txBox="1"/>
          <p:nvPr/>
        </p:nvSpPr>
        <p:spPr>
          <a:xfrm>
            <a:off x="8075448" y="1013032"/>
            <a:ext cx="2450725" cy="523220"/>
          </a:xfrm>
          <a:prstGeom prst="rect">
            <a:avLst/>
          </a:prstGeom>
          <a:noFill/>
          <a:ln>
            <a:noFill/>
          </a:ln>
        </p:spPr>
        <p:txBody>
          <a:bodyPr wrap="square">
            <a:spAutoFit/>
          </a:bodyPr>
          <a:lstStyle/>
          <a:p>
            <a:pPr algn="ctr"/>
            <a:r>
              <a:rPr lang="en-GB" sz="1400" b="1" i="0" u="none" strike="noStrike" cap="none" dirty="0">
                <a:solidFill>
                  <a:schemeClr val="lt1"/>
                </a:solidFill>
                <a:latin typeface="Montserrat"/>
                <a:ea typeface="Montserrat"/>
                <a:cs typeface="Montserrat"/>
                <a:sym typeface="Montserrat"/>
              </a:rPr>
              <a:t>Do The Right Thing For Our </a:t>
            </a:r>
            <a:r>
              <a:rPr lang="en-GB" b="1" dirty="0">
                <a:solidFill>
                  <a:schemeClr val="lt1"/>
                </a:solidFill>
                <a:latin typeface="Montserrat"/>
                <a:ea typeface="Montserrat"/>
                <a:cs typeface="Montserrat"/>
                <a:sym typeface="Montserrat"/>
              </a:rPr>
              <a:t>Organisation</a:t>
            </a:r>
            <a:r>
              <a:rPr lang="en-GB" sz="1400" b="1" i="0" u="none" strike="noStrike" cap="none" dirty="0">
                <a:solidFill>
                  <a:schemeClr val="lt1"/>
                </a:solidFill>
                <a:latin typeface="Montserrat"/>
                <a:ea typeface="Montserrat"/>
                <a:cs typeface="Montserrat"/>
                <a:sym typeface="Montserrat"/>
              </a:rPr>
              <a:t> </a:t>
            </a:r>
            <a:endParaRPr lang="en-US" dirty="0"/>
          </a:p>
        </p:txBody>
      </p:sp>
      <p:sp>
        <p:nvSpPr>
          <p:cNvPr id="10" name="TextBox 9">
            <a:extLst>
              <a:ext uri="{FF2B5EF4-FFF2-40B4-BE49-F238E27FC236}">
                <a16:creationId xmlns:a16="http://schemas.microsoft.com/office/drawing/2014/main" id="{D55BEDCC-3735-3960-0CB8-805604FEB805}"/>
              </a:ext>
            </a:extLst>
          </p:cNvPr>
          <p:cNvSpPr txBox="1"/>
          <p:nvPr/>
        </p:nvSpPr>
        <p:spPr>
          <a:xfrm>
            <a:off x="3909343" y="5383303"/>
            <a:ext cx="4006225" cy="400110"/>
          </a:xfrm>
          <a:prstGeom prst="rect">
            <a:avLst/>
          </a:prstGeom>
          <a:noFill/>
        </p:spPr>
        <p:txBody>
          <a:bodyPr wrap="none" rtlCol="0">
            <a:spAutoFit/>
          </a:bodyPr>
          <a:lstStyle/>
          <a:p>
            <a:r>
              <a:rPr lang="en-US" sz="2000" b="1" dirty="0">
                <a:solidFill>
                  <a:srgbClr val="77E5F3"/>
                </a:solidFill>
                <a:latin typeface="Montserrat" pitchFamily="2" charset="77"/>
              </a:rPr>
              <a:t>Limited</a:t>
            </a:r>
            <a:r>
              <a:rPr lang="en-US" sz="2000" b="1" dirty="0">
                <a:solidFill>
                  <a:schemeClr val="bg1"/>
                </a:solidFill>
                <a:latin typeface="Montserrat" pitchFamily="2" charset="77"/>
              </a:rPr>
              <a:t> Time and Resources</a:t>
            </a:r>
          </a:p>
        </p:txBody>
      </p:sp>
      <p:sp>
        <p:nvSpPr>
          <p:cNvPr id="12" name="Right Brace 11">
            <a:extLst>
              <a:ext uri="{FF2B5EF4-FFF2-40B4-BE49-F238E27FC236}">
                <a16:creationId xmlns:a16="http://schemas.microsoft.com/office/drawing/2014/main" id="{1135EF1F-1477-E7B9-130C-563B2F5C9225}"/>
              </a:ext>
            </a:extLst>
          </p:cNvPr>
          <p:cNvSpPr/>
          <p:nvPr/>
        </p:nvSpPr>
        <p:spPr>
          <a:xfrm rot="16200000" flipH="1">
            <a:off x="5842037" y="-676260"/>
            <a:ext cx="662599" cy="10779130"/>
          </a:xfrm>
          <a:prstGeom prst="rightBrace">
            <a:avLst/>
          </a:prstGeom>
          <a:ln>
            <a:solidFill>
              <a:srgbClr val="77E5F3"/>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51660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98"/>
        <p:cNvGrpSpPr/>
        <p:nvPr/>
      </p:nvGrpSpPr>
      <p:grpSpPr>
        <a:xfrm>
          <a:off x="0" y="0"/>
          <a:ext cx="0" cy="0"/>
          <a:chOff x="0" y="0"/>
          <a:chExt cx="0" cy="0"/>
        </a:xfrm>
      </p:grpSpPr>
      <p:cxnSp>
        <p:nvCxnSpPr>
          <p:cNvPr id="100" name="Google Shape;100;g24a9a99bff9_0_114"/>
          <p:cNvCxnSpPr/>
          <p:nvPr/>
        </p:nvCxnSpPr>
        <p:spPr>
          <a:xfrm>
            <a:off x="355601" y="761999"/>
            <a:ext cx="11260800" cy="0"/>
          </a:xfrm>
          <a:prstGeom prst="straightConnector1">
            <a:avLst/>
          </a:prstGeom>
          <a:noFill/>
          <a:ln w="25400" cap="flat" cmpd="sng">
            <a:solidFill>
              <a:srgbClr val="7EE4F6"/>
            </a:solidFill>
            <a:prstDash val="solid"/>
            <a:round/>
            <a:headEnd type="none" w="sm" len="sm"/>
            <a:tailEnd type="none" w="sm" len="sm"/>
          </a:ln>
        </p:spPr>
      </p:cxnSp>
      <p:sp>
        <p:nvSpPr>
          <p:cNvPr id="101" name="Google Shape;101;g24a9a99bff9_0_114"/>
          <p:cNvSpPr txBox="1"/>
          <p:nvPr/>
        </p:nvSpPr>
        <p:spPr>
          <a:xfrm>
            <a:off x="355601" y="256277"/>
            <a:ext cx="7642500" cy="505500"/>
          </a:xfrm>
          <a:prstGeom prst="rect">
            <a:avLst/>
          </a:prstGeom>
          <a:noFill/>
          <a:ln>
            <a:noFill/>
          </a:ln>
        </p:spPr>
        <p:txBody>
          <a:bodyPr spcFirstLastPara="1" wrap="square" lIns="91400" tIns="45700" rIns="91400" bIns="45700" anchor="t" anchorCtr="0">
            <a:noAutofit/>
          </a:bodyPr>
          <a:lstStyle/>
          <a:p>
            <a:pPr marL="0" lvl="0" indent="0" algn="l" rtl="0">
              <a:spcBef>
                <a:spcPts val="0"/>
              </a:spcBef>
              <a:spcAft>
                <a:spcPts val="0"/>
              </a:spcAft>
              <a:buClr>
                <a:schemeClr val="dk1"/>
              </a:buClr>
              <a:buFont typeface="Arial"/>
              <a:buNone/>
            </a:pPr>
            <a:r>
              <a:rPr lang="en-GB" sz="1600" dirty="0">
                <a:solidFill>
                  <a:schemeClr val="lt1"/>
                </a:solidFill>
                <a:latin typeface="Montserrat"/>
                <a:ea typeface="Montserrat"/>
                <a:cs typeface="Montserrat"/>
                <a:sym typeface="Montserrat"/>
              </a:rPr>
              <a:t>Contextual safeguarding – the key to working </a:t>
            </a:r>
            <a:r>
              <a:rPr lang="en-GB" sz="1600" dirty="0">
                <a:solidFill>
                  <a:srgbClr val="77E5F3"/>
                </a:solidFill>
                <a:latin typeface="Montserrat"/>
                <a:ea typeface="Montserrat"/>
                <a:cs typeface="Montserrat"/>
                <a:sym typeface="Montserrat"/>
              </a:rPr>
              <a:t>smarter?</a:t>
            </a:r>
            <a:endParaRPr sz="1600" dirty="0">
              <a:solidFill>
                <a:srgbClr val="77E5F3"/>
              </a:solidFill>
              <a:latin typeface="Montserrat"/>
              <a:ea typeface="Montserrat"/>
              <a:cs typeface="Montserrat"/>
              <a:sym typeface="Montserrat"/>
            </a:endParaRPr>
          </a:p>
        </p:txBody>
      </p:sp>
      <p:pic>
        <p:nvPicPr>
          <p:cNvPr id="103" name="Google Shape;103;g24a9a99bff9_0_114" descr="Logo&#10;&#10;Description automatically generated"/>
          <p:cNvPicPr preferRelativeResize="0"/>
          <p:nvPr/>
        </p:nvPicPr>
        <p:blipFill rotWithShape="1">
          <a:blip r:embed="rId5">
            <a:alphaModFix/>
          </a:blip>
          <a:srcRect t="29501" b="23521"/>
          <a:stretch/>
        </p:blipFill>
        <p:spPr>
          <a:xfrm>
            <a:off x="10314550" y="99375"/>
            <a:ext cx="1248350" cy="586425"/>
          </a:xfrm>
          <a:prstGeom prst="rect">
            <a:avLst/>
          </a:prstGeom>
          <a:noFill/>
          <a:ln>
            <a:noFill/>
          </a:ln>
        </p:spPr>
      </p:pic>
      <p:pic>
        <p:nvPicPr>
          <p:cNvPr id="3" name="carlene_720">
            <a:hlinkClick r:id="" action="ppaction://media"/>
            <a:extLst>
              <a:ext uri="{FF2B5EF4-FFF2-40B4-BE49-F238E27FC236}">
                <a16:creationId xmlns:a16="http://schemas.microsoft.com/office/drawing/2014/main" id="{6E0EBAB9-B73F-9822-3F76-4A9DED822ED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1537" y="971702"/>
            <a:ext cx="10008926" cy="5630021"/>
          </a:xfrm>
          <a:prstGeom prst="rect">
            <a:avLst/>
          </a:prstGeom>
        </p:spPr>
      </p:pic>
    </p:spTree>
    <p:extLst>
      <p:ext uri="{BB962C8B-B14F-4D97-AF65-F5344CB8AC3E}">
        <p14:creationId xmlns:p14="http://schemas.microsoft.com/office/powerpoint/2010/main" val="30499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203"/>
        <p:cNvGrpSpPr/>
        <p:nvPr/>
      </p:nvGrpSpPr>
      <p:grpSpPr>
        <a:xfrm>
          <a:off x="0" y="0"/>
          <a:ext cx="0" cy="0"/>
          <a:chOff x="0" y="0"/>
          <a:chExt cx="0" cy="0"/>
        </a:xfrm>
      </p:grpSpPr>
      <p:cxnSp>
        <p:nvCxnSpPr>
          <p:cNvPr id="204" name="Google Shape;204;p13"/>
          <p:cNvCxnSpPr/>
          <p:nvPr/>
        </p:nvCxnSpPr>
        <p:spPr>
          <a:xfrm>
            <a:off x="355600" y="761999"/>
            <a:ext cx="11260667" cy="0"/>
          </a:xfrm>
          <a:prstGeom prst="straightConnector1">
            <a:avLst/>
          </a:prstGeom>
          <a:noFill/>
          <a:ln w="25400" cap="flat" cmpd="sng">
            <a:solidFill>
              <a:srgbClr val="7EE4F7"/>
            </a:solidFill>
            <a:prstDash val="solid"/>
            <a:round/>
            <a:headEnd type="none" w="sm" len="sm"/>
            <a:tailEnd type="none" w="sm" len="sm"/>
          </a:ln>
        </p:spPr>
      </p:cxnSp>
      <p:sp>
        <p:nvSpPr>
          <p:cNvPr id="205" name="Google Shape;205;p13"/>
          <p:cNvSpPr txBox="1"/>
          <p:nvPr/>
        </p:nvSpPr>
        <p:spPr>
          <a:xfrm>
            <a:off x="355600" y="342418"/>
            <a:ext cx="10034100" cy="505721"/>
          </a:xfrm>
          <a:prstGeom prst="rect">
            <a:avLst/>
          </a:prstGeom>
          <a:noFill/>
          <a:ln>
            <a:noFill/>
          </a:ln>
        </p:spPr>
        <p:txBody>
          <a:bodyPr spcFirstLastPara="1" wrap="square" lIns="91425" tIns="45700" rIns="91425" bIns="45700" anchor="t" anchorCtr="0">
            <a:noAutofit/>
          </a:bodyPr>
          <a:lstStyle/>
          <a:p>
            <a:r>
              <a:rPr lang="en-GB" sz="1600" dirty="0">
                <a:solidFill>
                  <a:schemeClr val="lt1"/>
                </a:solidFill>
                <a:latin typeface="Montserrat"/>
                <a:ea typeface="Montserrat"/>
                <a:cs typeface="Montserrat"/>
                <a:sym typeface="Montserrat"/>
              </a:rPr>
              <a:t>Contextual safeguarding – the key to working </a:t>
            </a:r>
            <a:r>
              <a:rPr lang="en-GB" sz="1600" dirty="0">
                <a:solidFill>
                  <a:srgbClr val="77E5F3"/>
                </a:solidFill>
                <a:latin typeface="Montserrat"/>
                <a:ea typeface="Montserrat"/>
                <a:cs typeface="Montserrat"/>
                <a:sym typeface="Montserrat"/>
              </a:rPr>
              <a:t>smarter?</a:t>
            </a:r>
          </a:p>
          <a:p>
            <a:pPr marL="0" marR="0" lvl="0" indent="0" algn="l" rtl="0">
              <a:lnSpc>
                <a:spcPct val="100000"/>
              </a:lnSpc>
              <a:spcBef>
                <a:spcPts val="0"/>
              </a:spcBef>
              <a:spcAft>
                <a:spcPts val="0"/>
              </a:spcAft>
              <a:buNone/>
            </a:pPr>
            <a:endParaRPr sz="1600" dirty="0">
              <a:solidFill>
                <a:schemeClr val="lt1"/>
              </a:solidFill>
              <a:latin typeface="Montserrat" pitchFamily="2" charset="77"/>
            </a:endParaRPr>
          </a:p>
        </p:txBody>
      </p:sp>
      <p:pic>
        <p:nvPicPr>
          <p:cNvPr id="207" name="Google Shape;207;p13" descr="Logo&#10;&#10;Description automatically generated"/>
          <p:cNvPicPr preferRelativeResize="0"/>
          <p:nvPr/>
        </p:nvPicPr>
        <p:blipFill rotWithShape="1">
          <a:blip r:embed="rId3">
            <a:alphaModFix/>
          </a:blip>
          <a:srcRect t="29501" b="23521"/>
          <a:stretch/>
        </p:blipFill>
        <p:spPr>
          <a:xfrm>
            <a:off x="10314550" y="99375"/>
            <a:ext cx="1248350" cy="586425"/>
          </a:xfrm>
          <a:prstGeom prst="rect">
            <a:avLst/>
          </a:prstGeom>
          <a:noFill/>
          <a:ln>
            <a:noFill/>
          </a:ln>
        </p:spPr>
      </p:pic>
      <p:sp>
        <p:nvSpPr>
          <p:cNvPr id="2" name="TextBox 1">
            <a:extLst>
              <a:ext uri="{FF2B5EF4-FFF2-40B4-BE49-F238E27FC236}">
                <a16:creationId xmlns:a16="http://schemas.microsoft.com/office/drawing/2014/main" id="{D0D0F421-D951-1C29-8F1D-F69FE922A8C2}"/>
              </a:ext>
            </a:extLst>
          </p:cNvPr>
          <p:cNvSpPr txBox="1"/>
          <p:nvPr/>
        </p:nvSpPr>
        <p:spPr>
          <a:xfrm>
            <a:off x="247633" y="1238546"/>
            <a:ext cx="5542384" cy="1877437"/>
          </a:xfrm>
          <a:prstGeom prst="rect">
            <a:avLst/>
          </a:prstGeom>
          <a:noFill/>
          <a:ln>
            <a:noFill/>
          </a:ln>
        </p:spPr>
        <p:txBody>
          <a:bodyPr wrap="square">
            <a:spAutoFit/>
          </a:bodyPr>
          <a:lstStyle/>
          <a:p>
            <a:pPr algn="ctr"/>
            <a:r>
              <a:rPr lang="en-GB" sz="1800" b="1" i="0" dirty="0">
                <a:solidFill>
                  <a:srgbClr val="77E5F3"/>
                </a:solidFill>
                <a:effectLst/>
                <a:latin typeface="Montserrat" pitchFamily="2" charset="77"/>
              </a:rPr>
              <a:t>Develop Community</a:t>
            </a:r>
          </a:p>
          <a:p>
            <a:pPr algn="ctr"/>
            <a:endParaRPr lang="en-GB" b="1" i="0" dirty="0">
              <a:solidFill>
                <a:srgbClr val="303030"/>
              </a:solidFill>
              <a:effectLst/>
              <a:latin typeface="Montserrat" pitchFamily="2" charset="77"/>
            </a:endParaRPr>
          </a:p>
          <a:p>
            <a:pPr algn="ctr"/>
            <a:r>
              <a:rPr lang="en-GB" i="0" dirty="0">
                <a:solidFill>
                  <a:schemeClr val="bg1"/>
                </a:solidFill>
                <a:effectLst/>
                <a:latin typeface="Montserrat" pitchFamily="2" charset="77"/>
              </a:rPr>
              <a:t>Contextual safeguarding does not just focus on one individual, but on how to </a:t>
            </a:r>
            <a:r>
              <a:rPr lang="en-GB" b="1" i="0" dirty="0">
                <a:solidFill>
                  <a:srgbClr val="77E5F3"/>
                </a:solidFill>
                <a:effectLst/>
                <a:latin typeface="Montserrat" pitchFamily="2" charset="77"/>
              </a:rPr>
              <a:t>protect </a:t>
            </a:r>
            <a:r>
              <a:rPr lang="en-GB" b="1" i="1" dirty="0">
                <a:solidFill>
                  <a:srgbClr val="77E5F3"/>
                </a:solidFill>
                <a:effectLst/>
                <a:latin typeface="Montserrat" pitchFamily="2" charset="77"/>
              </a:rPr>
              <a:t>all </a:t>
            </a:r>
            <a:r>
              <a:rPr lang="en-GB" b="1" i="0" dirty="0">
                <a:solidFill>
                  <a:srgbClr val="77E5F3"/>
                </a:solidFill>
                <a:effectLst/>
                <a:latin typeface="Montserrat" pitchFamily="2" charset="77"/>
              </a:rPr>
              <a:t>young people from environments that cause safeguarding issues. </a:t>
            </a:r>
            <a:r>
              <a:rPr lang="en-GB" i="0" dirty="0">
                <a:solidFill>
                  <a:schemeClr val="bg1"/>
                </a:solidFill>
                <a:effectLst/>
                <a:latin typeface="Montserrat" pitchFamily="2" charset="77"/>
              </a:rPr>
              <a:t>It uses partnerships between educational settings and communities so that everyone is aware of possible warning signs and how to report them.</a:t>
            </a:r>
            <a:endParaRPr lang="en-US" dirty="0">
              <a:solidFill>
                <a:schemeClr val="bg1"/>
              </a:solidFill>
              <a:latin typeface="Montserrat" pitchFamily="2" charset="77"/>
            </a:endParaRPr>
          </a:p>
        </p:txBody>
      </p:sp>
      <p:sp>
        <p:nvSpPr>
          <p:cNvPr id="4" name="TextBox 3">
            <a:extLst>
              <a:ext uri="{FF2B5EF4-FFF2-40B4-BE49-F238E27FC236}">
                <a16:creationId xmlns:a16="http://schemas.microsoft.com/office/drawing/2014/main" id="{46229273-5A0A-AA18-AE2F-7D5A0B12CDB9}"/>
              </a:ext>
            </a:extLst>
          </p:cNvPr>
          <p:cNvSpPr txBox="1"/>
          <p:nvPr/>
        </p:nvSpPr>
        <p:spPr>
          <a:xfrm>
            <a:off x="6096000" y="1267720"/>
            <a:ext cx="5352789" cy="1446550"/>
          </a:xfrm>
          <a:prstGeom prst="rect">
            <a:avLst/>
          </a:prstGeom>
          <a:noFill/>
          <a:ln>
            <a:noFill/>
          </a:ln>
        </p:spPr>
        <p:txBody>
          <a:bodyPr wrap="square">
            <a:spAutoFit/>
          </a:bodyPr>
          <a:lstStyle/>
          <a:p>
            <a:pPr algn="ctr"/>
            <a:r>
              <a:rPr lang="en-GB" sz="1800" b="1" dirty="0">
                <a:solidFill>
                  <a:srgbClr val="77E5F3"/>
                </a:solidFill>
                <a:latin typeface="Montserrat" pitchFamily="2" charset="77"/>
              </a:rPr>
              <a:t>Develop a Shared Culture of Safety</a:t>
            </a:r>
          </a:p>
          <a:p>
            <a:pPr algn="ctr"/>
            <a:endParaRPr lang="en-GB" dirty="0">
              <a:solidFill>
                <a:srgbClr val="77E5F3"/>
              </a:solidFill>
              <a:latin typeface="Montserrat" pitchFamily="2" charset="77"/>
            </a:endParaRPr>
          </a:p>
          <a:p>
            <a:pPr algn="ctr"/>
            <a:r>
              <a:rPr lang="en-GB" dirty="0">
                <a:solidFill>
                  <a:schemeClr val="bg1"/>
                </a:solidFill>
                <a:latin typeface="Montserrat" pitchFamily="2" charset="77"/>
              </a:rPr>
              <a:t>A</a:t>
            </a:r>
            <a:r>
              <a:rPr lang="en-GB" i="0" dirty="0">
                <a:solidFill>
                  <a:schemeClr val="bg1"/>
                </a:solidFill>
                <a:effectLst/>
                <a:latin typeface="Montserrat" pitchFamily="2" charset="77"/>
              </a:rPr>
              <a:t>ll those who have </a:t>
            </a:r>
            <a:r>
              <a:rPr lang="en-GB" b="1" i="0" dirty="0">
                <a:solidFill>
                  <a:srgbClr val="77E5F3"/>
                </a:solidFill>
                <a:effectLst/>
                <a:latin typeface="Montserrat" pitchFamily="2" charset="77"/>
              </a:rPr>
              <a:t>influence over extra-familial contexts use their influence to make these settings safer. </a:t>
            </a:r>
            <a:r>
              <a:rPr lang="en-GB" i="0" dirty="0">
                <a:solidFill>
                  <a:schemeClr val="bg1"/>
                </a:solidFill>
                <a:effectLst/>
                <a:latin typeface="Montserrat" pitchFamily="2" charset="77"/>
              </a:rPr>
              <a:t>As a result, young people are protected by ensuring that the potential for harmful situations is reduced.</a:t>
            </a:r>
            <a:endParaRPr lang="en-US" dirty="0">
              <a:solidFill>
                <a:schemeClr val="bg1"/>
              </a:solidFill>
              <a:latin typeface="Montserrat" pitchFamily="2" charset="77"/>
            </a:endParaRPr>
          </a:p>
        </p:txBody>
      </p:sp>
      <p:sp>
        <p:nvSpPr>
          <p:cNvPr id="5" name="TextBox 4">
            <a:extLst>
              <a:ext uri="{FF2B5EF4-FFF2-40B4-BE49-F238E27FC236}">
                <a16:creationId xmlns:a16="http://schemas.microsoft.com/office/drawing/2014/main" id="{F61B1646-4B32-9590-D1B6-DE3B73095F27}"/>
              </a:ext>
            </a:extLst>
          </p:cNvPr>
          <p:cNvSpPr txBox="1"/>
          <p:nvPr/>
        </p:nvSpPr>
        <p:spPr>
          <a:xfrm>
            <a:off x="812507" y="3696375"/>
            <a:ext cx="4412636" cy="1877437"/>
          </a:xfrm>
          <a:prstGeom prst="rect">
            <a:avLst/>
          </a:prstGeom>
          <a:noFill/>
          <a:ln>
            <a:noFill/>
          </a:ln>
        </p:spPr>
        <p:txBody>
          <a:bodyPr wrap="square">
            <a:spAutoFit/>
          </a:bodyPr>
          <a:lstStyle/>
          <a:p>
            <a:pPr algn="ctr"/>
            <a:r>
              <a:rPr lang="en-GB" sz="1800" b="1" i="0" dirty="0">
                <a:solidFill>
                  <a:srgbClr val="77E5F3"/>
                </a:solidFill>
                <a:effectLst/>
                <a:latin typeface="Montserrat" pitchFamily="2" charset="77"/>
              </a:rPr>
              <a:t>Age Appropriate</a:t>
            </a:r>
          </a:p>
          <a:p>
            <a:pPr algn="ctr"/>
            <a:endParaRPr lang="en-GB" dirty="0">
              <a:solidFill>
                <a:srgbClr val="303030"/>
              </a:solidFill>
              <a:latin typeface="Montserrat" pitchFamily="2" charset="77"/>
            </a:endParaRPr>
          </a:p>
          <a:p>
            <a:pPr algn="ctr"/>
            <a:r>
              <a:rPr lang="en-GB" i="0" dirty="0">
                <a:solidFill>
                  <a:schemeClr val="bg1"/>
                </a:solidFill>
                <a:effectLst/>
                <a:latin typeface="Montserrat" pitchFamily="2" charset="77"/>
              </a:rPr>
              <a:t>Contextual safeguarding is particularly important for adolescents because as young people age, they </a:t>
            </a:r>
            <a:r>
              <a:rPr lang="en-GB" b="1" i="0" dirty="0">
                <a:solidFill>
                  <a:srgbClr val="77E5F3"/>
                </a:solidFill>
                <a:effectLst/>
                <a:latin typeface="Montserrat" pitchFamily="2" charset="77"/>
              </a:rPr>
              <a:t>spend more time socialising away from their families</a:t>
            </a:r>
            <a:r>
              <a:rPr lang="en-GB" i="0" dirty="0">
                <a:solidFill>
                  <a:srgbClr val="77E5F3"/>
                </a:solidFill>
                <a:effectLst/>
                <a:latin typeface="Montserrat" pitchFamily="2" charset="77"/>
              </a:rPr>
              <a:t>. </a:t>
            </a:r>
            <a:r>
              <a:rPr lang="en-GB" i="0" dirty="0">
                <a:solidFill>
                  <a:schemeClr val="bg1"/>
                </a:solidFill>
                <a:effectLst/>
                <a:latin typeface="Montserrat" pitchFamily="2" charset="77"/>
              </a:rPr>
              <a:t>Consequently, their social networks – and any harm associated with them – become more significant.</a:t>
            </a:r>
            <a:endParaRPr lang="en-US" dirty="0">
              <a:solidFill>
                <a:schemeClr val="bg1"/>
              </a:solidFill>
              <a:latin typeface="Montserrat" pitchFamily="2" charset="77"/>
            </a:endParaRPr>
          </a:p>
        </p:txBody>
      </p:sp>
      <p:sp>
        <p:nvSpPr>
          <p:cNvPr id="6" name="TextBox 5">
            <a:extLst>
              <a:ext uri="{FF2B5EF4-FFF2-40B4-BE49-F238E27FC236}">
                <a16:creationId xmlns:a16="http://schemas.microsoft.com/office/drawing/2014/main" id="{0FD03939-FA1D-043E-706E-4E85FA6A545A}"/>
              </a:ext>
            </a:extLst>
          </p:cNvPr>
          <p:cNvSpPr txBox="1"/>
          <p:nvPr/>
        </p:nvSpPr>
        <p:spPr>
          <a:xfrm>
            <a:off x="5840786" y="3696375"/>
            <a:ext cx="5775481" cy="2308324"/>
          </a:xfrm>
          <a:prstGeom prst="rect">
            <a:avLst/>
          </a:prstGeom>
          <a:noFill/>
          <a:ln>
            <a:noFill/>
          </a:ln>
        </p:spPr>
        <p:txBody>
          <a:bodyPr wrap="square">
            <a:spAutoFit/>
          </a:bodyPr>
          <a:lstStyle/>
          <a:p>
            <a:pPr algn="ctr"/>
            <a:r>
              <a:rPr lang="en-GB" sz="1800" b="1" i="0" dirty="0">
                <a:solidFill>
                  <a:srgbClr val="77E5F3"/>
                </a:solidFill>
                <a:effectLst/>
                <a:latin typeface="Montserrat" pitchFamily="2" charset="77"/>
              </a:rPr>
              <a:t>Prevent Future Harm</a:t>
            </a:r>
          </a:p>
          <a:p>
            <a:pPr algn="ctr"/>
            <a:endParaRPr lang="en-GB" b="0" i="0" dirty="0">
              <a:solidFill>
                <a:srgbClr val="303030"/>
              </a:solidFill>
              <a:effectLst/>
              <a:latin typeface="Montserrat" pitchFamily="2" charset="77"/>
            </a:endParaRPr>
          </a:p>
          <a:p>
            <a:pPr algn="ctr"/>
            <a:r>
              <a:rPr lang="en-GB" i="0" dirty="0">
                <a:solidFill>
                  <a:schemeClr val="bg1"/>
                </a:solidFill>
                <a:effectLst/>
                <a:latin typeface="Montserrat" pitchFamily="2" charset="77"/>
              </a:rPr>
              <a:t>The relationships that </a:t>
            </a:r>
            <a:r>
              <a:rPr lang="en-GB" dirty="0">
                <a:solidFill>
                  <a:schemeClr val="bg1"/>
                </a:solidFill>
                <a:latin typeface="Montserrat" pitchFamily="2" charset="77"/>
              </a:rPr>
              <a:t>young people</a:t>
            </a:r>
            <a:r>
              <a:rPr lang="en-GB" i="0" dirty="0">
                <a:solidFill>
                  <a:schemeClr val="bg1"/>
                </a:solidFill>
                <a:effectLst/>
                <a:latin typeface="Montserrat" pitchFamily="2" charset="77"/>
              </a:rPr>
              <a:t> make during this period of time influence what they expect from future relationships, so if they</a:t>
            </a:r>
            <a:r>
              <a:rPr lang="en-GB" i="0" dirty="0">
                <a:solidFill>
                  <a:srgbClr val="77E5F3"/>
                </a:solidFill>
                <a:effectLst/>
                <a:latin typeface="Montserrat" pitchFamily="2" charset="77"/>
              </a:rPr>
              <a:t> </a:t>
            </a:r>
            <a:r>
              <a:rPr lang="en-GB" b="1" i="0" dirty="0">
                <a:solidFill>
                  <a:srgbClr val="77E5F3"/>
                </a:solidFill>
                <a:effectLst/>
                <a:latin typeface="Montserrat" pitchFamily="2" charset="77"/>
              </a:rPr>
              <a:t>socialise in safe, supportive environments then they will form safe, supportive relationships </a:t>
            </a:r>
            <a:r>
              <a:rPr lang="en-GB" i="0" dirty="0">
                <a:solidFill>
                  <a:schemeClr val="bg1"/>
                </a:solidFill>
                <a:effectLst/>
                <a:latin typeface="Montserrat" pitchFamily="2" charset="77"/>
              </a:rPr>
              <a:t>(and the same applies for harmful, abusive relationships). By ensuring that young people are in nurturing environments – both within educational settings, and outside them – you can reduce the risk of future harm.</a:t>
            </a:r>
            <a:endParaRPr lang="en-US" dirty="0">
              <a:solidFill>
                <a:schemeClr val="bg1"/>
              </a:solidFill>
              <a:latin typeface="Montserrat" pitchFamily="2" charset="77"/>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203"/>
        <p:cNvGrpSpPr/>
        <p:nvPr/>
      </p:nvGrpSpPr>
      <p:grpSpPr>
        <a:xfrm>
          <a:off x="0" y="0"/>
          <a:ext cx="0" cy="0"/>
          <a:chOff x="0" y="0"/>
          <a:chExt cx="0" cy="0"/>
        </a:xfrm>
      </p:grpSpPr>
      <p:cxnSp>
        <p:nvCxnSpPr>
          <p:cNvPr id="204" name="Google Shape;204;p13"/>
          <p:cNvCxnSpPr/>
          <p:nvPr/>
        </p:nvCxnSpPr>
        <p:spPr>
          <a:xfrm>
            <a:off x="355600" y="761999"/>
            <a:ext cx="11260667" cy="0"/>
          </a:xfrm>
          <a:prstGeom prst="straightConnector1">
            <a:avLst/>
          </a:prstGeom>
          <a:noFill/>
          <a:ln w="25400" cap="flat" cmpd="sng">
            <a:solidFill>
              <a:srgbClr val="7EE4F7"/>
            </a:solidFill>
            <a:prstDash val="solid"/>
            <a:round/>
            <a:headEnd type="none" w="sm" len="sm"/>
            <a:tailEnd type="none" w="sm" len="sm"/>
          </a:ln>
        </p:spPr>
      </p:cxnSp>
      <p:sp>
        <p:nvSpPr>
          <p:cNvPr id="205" name="Google Shape;205;p13"/>
          <p:cNvSpPr txBox="1"/>
          <p:nvPr/>
        </p:nvSpPr>
        <p:spPr>
          <a:xfrm>
            <a:off x="355600" y="342418"/>
            <a:ext cx="10034100" cy="5057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600" dirty="0">
                <a:solidFill>
                  <a:schemeClr val="lt1"/>
                </a:solidFill>
                <a:latin typeface="Montserrat" pitchFamily="2" charset="77"/>
              </a:rPr>
              <a:t>The challenge -Dr Firmin (2017)</a:t>
            </a:r>
            <a:endParaRPr sz="1600" dirty="0">
              <a:solidFill>
                <a:schemeClr val="lt1"/>
              </a:solidFill>
              <a:latin typeface="Montserrat" pitchFamily="2" charset="77"/>
            </a:endParaRPr>
          </a:p>
        </p:txBody>
      </p:sp>
      <p:pic>
        <p:nvPicPr>
          <p:cNvPr id="207" name="Google Shape;207;p13" descr="Logo&#10;&#10;Description automatically generated"/>
          <p:cNvPicPr preferRelativeResize="0"/>
          <p:nvPr/>
        </p:nvPicPr>
        <p:blipFill rotWithShape="1">
          <a:blip r:embed="rId3">
            <a:alphaModFix/>
          </a:blip>
          <a:srcRect t="29501" b="23521"/>
          <a:stretch/>
        </p:blipFill>
        <p:spPr>
          <a:xfrm>
            <a:off x="10314550" y="99375"/>
            <a:ext cx="1248350" cy="586425"/>
          </a:xfrm>
          <a:prstGeom prst="rect">
            <a:avLst/>
          </a:prstGeom>
          <a:noFill/>
          <a:ln>
            <a:noFill/>
          </a:ln>
        </p:spPr>
      </p:pic>
      <p:pic>
        <p:nvPicPr>
          <p:cNvPr id="3" name="Picture 2">
            <a:extLst>
              <a:ext uri="{FF2B5EF4-FFF2-40B4-BE49-F238E27FC236}">
                <a16:creationId xmlns:a16="http://schemas.microsoft.com/office/drawing/2014/main" id="{9F16D6D4-11CD-5247-B60A-EB206F53AD6F}"/>
              </a:ext>
            </a:extLst>
          </p:cNvPr>
          <p:cNvPicPr>
            <a:picLocks noChangeAspect="1"/>
          </p:cNvPicPr>
          <p:nvPr/>
        </p:nvPicPr>
        <p:blipFill>
          <a:blip r:embed="rId4"/>
          <a:stretch>
            <a:fillRect/>
          </a:stretch>
        </p:blipFill>
        <p:spPr>
          <a:xfrm>
            <a:off x="785283" y="1105381"/>
            <a:ext cx="10401300" cy="5308600"/>
          </a:xfrm>
          <a:prstGeom prst="rect">
            <a:avLst/>
          </a:prstGeom>
          <a:ln>
            <a:noFill/>
          </a:ln>
        </p:spPr>
      </p:pic>
    </p:spTree>
    <p:extLst>
      <p:ext uri="{BB962C8B-B14F-4D97-AF65-F5344CB8AC3E}">
        <p14:creationId xmlns:p14="http://schemas.microsoft.com/office/powerpoint/2010/main" val="3478504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203"/>
        <p:cNvGrpSpPr/>
        <p:nvPr/>
      </p:nvGrpSpPr>
      <p:grpSpPr>
        <a:xfrm>
          <a:off x="0" y="0"/>
          <a:ext cx="0" cy="0"/>
          <a:chOff x="0" y="0"/>
          <a:chExt cx="0" cy="0"/>
        </a:xfrm>
      </p:grpSpPr>
      <p:cxnSp>
        <p:nvCxnSpPr>
          <p:cNvPr id="204" name="Google Shape;204;p13"/>
          <p:cNvCxnSpPr/>
          <p:nvPr/>
        </p:nvCxnSpPr>
        <p:spPr>
          <a:xfrm>
            <a:off x="355600" y="761999"/>
            <a:ext cx="11260667" cy="0"/>
          </a:xfrm>
          <a:prstGeom prst="straightConnector1">
            <a:avLst/>
          </a:prstGeom>
          <a:noFill/>
          <a:ln w="25400" cap="flat" cmpd="sng">
            <a:solidFill>
              <a:srgbClr val="7EE4F7"/>
            </a:solidFill>
            <a:prstDash val="solid"/>
            <a:round/>
            <a:headEnd type="none" w="sm" len="sm"/>
            <a:tailEnd type="none" w="sm" len="sm"/>
          </a:ln>
        </p:spPr>
      </p:cxnSp>
      <p:sp>
        <p:nvSpPr>
          <p:cNvPr id="205" name="Google Shape;205;p13"/>
          <p:cNvSpPr txBox="1"/>
          <p:nvPr/>
        </p:nvSpPr>
        <p:spPr>
          <a:xfrm>
            <a:off x="355600" y="256277"/>
            <a:ext cx="10034100" cy="505721"/>
          </a:xfrm>
          <a:prstGeom prst="rect">
            <a:avLst/>
          </a:prstGeom>
          <a:noFill/>
          <a:ln>
            <a:noFill/>
          </a:ln>
        </p:spPr>
        <p:txBody>
          <a:bodyPr spcFirstLastPara="1" wrap="square" lIns="91425" tIns="45700" rIns="91425" bIns="45700" anchor="t" anchorCtr="0">
            <a:noAutofit/>
          </a:bodyPr>
          <a:lstStyle/>
          <a:p>
            <a:r>
              <a:rPr lang="en-GB" sz="1600" dirty="0">
                <a:solidFill>
                  <a:schemeClr val="bg1"/>
                </a:solidFill>
                <a:latin typeface="Montserrat" pitchFamily="2" charset="77"/>
              </a:rPr>
              <a:t>Our guiding principle</a:t>
            </a:r>
          </a:p>
        </p:txBody>
      </p:sp>
      <p:sp>
        <p:nvSpPr>
          <p:cNvPr id="206" name="Google Shape;206;p13"/>
          <p:cNvSpPr txBox="1"/>
          <p:nvPr/>
        </p:nvSpPr>
        <p:spPr>
          <a:xfrm>
            <a:off x="1630013" y="2250520"/>
            <a:ext cx="8759687" cy="3416400"/>
          </a:xfrm>
          <a:prstGeom prst="rect">
            <a:avLst/>
          </a:prstGeom>
          <a:noFill/>
          <a:ln>
            <a:noFill/>
          </a:ln>
        </p:spPr>
        <p:txBody>
          <a:bodyPr spcFirstLastPara="1" wrap="square" lIns="91425" tIns="91425" rIns="91425" bIns="91425" anchor="t" anchorCtr="0">
            <a:noAutofit/>
          </a:bodyPr>
          <a:lstStyle/>
          <a:p>
            <a:pPr lvl="0" algn="ctr">
              <a:lnSpc>
                <a:spcPct val="150000"/>
              </a:lnSpc>
            </a:pPr>
            <a:r>
              <a:rPr lang="en-GB" sz="2400" i="1" dirty="0">
                <a:solidFill>
                  <a:schemeClr val="bg1"/>
                </a:solidFill>
                <a:latin typeface="Montserrat"/>
                <a:ea typeface="Montserrat"/>
                <a:cs typeface="Montserrat"/>
                <a:sym typeface="Montserrat"/>
              </a:rPr>
              <a:t>“We will not understand the everyday life experiences of young people unless we seek to understand the social rules that govern their lives.”</a:t>
            </a:r>
            <a:endParaRPr lang="en-GB" sz="2400" dirty="0">
              <a:solidFill>
                <a:schemeClr val="bg1"/>
              </a:solidFill>
              <a:latin typeface="Montserrat"/>
              <a:ea typeface="Montserrat"/>
              <a:cs typeface="Montserrat"/>
              <a:sym typeface="Montserrat"/>
            </a:endParaRPr>
          </a:p>
          <a:p>
            <a:pPr lvl="0">
              <a:lnSpc>
                <a:spcPct val="150000"/>
              </a:lnSpc>
            </a:pPr>
            <a:endParaRPr lang="en-GB" sz="1600" dirty="0">
              <a:solidFill>
                <a:schemeClr val="bg1"/>
              </a:solidFill>
              <a:latin typeface="Montserrat"/>
              <a:ea typeface="Montserrat"/>
              <a:cs typeface="Montserrat"/>
              <a:sym typeface="Montserrat"/>
            </a:endParaRPr>
          </a:p>
          <a:p>
            <a:pPr lvl="0" algn="r">
              <a:lnSpc>
                <a:spcPct val="150000"/>
              </a:lnSpc>
            </a:pPr>
            <a:r>
              <a:rPr lang="en-GB" sz="1600" dirty="0">
                <a:solidFill>
                  <a:schemeClr val="bg1"/>
                </a:solidFill>
                <a:latin typeface="Montserrat"/>
                <a:ea typeface="Montserrat"/>
                <a:cs typeface="Montserrat"/>
                <a:sym typeface="Montserrat"/>
              </a:rPr>
              <a:t>(Dr Carlene Firmin, 2021)</a:t>
            </a:r>
          </a:p>
          <a:p>
            <a:endParaRPr lang="en-US" sz="1600" dirty="0">
              <a:solidFill>
                <a:schemeClr val="bg1"/>
              </a:solidFill>
            </a:endParaRPr>
          </a:p>
        </p:txBody>
      </p:sp>
      <p:pic>
        <p:nvPicPr>
          <p:cNvPr id="207" name="Google Shape;207;p13" descr="Logo&#10;&#10;Description automatically generated"/>
          <p:cNvPicPr preferRelativeResize="0"/>
          <p:nvPr/>
        </p:nvPicPr>
        <p:blipFill rotWithShape="1">
          <a:blip r:embed="rId3">
            <a:alphaModFix/>
          </a:blip>
          <a:srcRect t="29501" b="23521"/>
          <a:stretch/>
        </p:blipFill>
        <p:spPr>
          <a:xfrm>
            <a:off x="10314550" y="99375"/>
            <a:ext cx="1248350" cy="586425"/>
          </a:xfrm>
          <a:prstGeom prst="rect">
            <a:avLst/>
          </a:prstGeom>
          <a:noFill/>
          <a:ln>
            <a:noFill/>
          </a:ln>
        </p:spPr>
      </p:pic>
      <p:pic>
        <p:nvPicPr>
          <p:cNvPr id="3" name="Google Shape;102;g24a9a99bff9_0_114">
            <a:extLst>
              <a:ext uri="{FF2B5EF4-FFF2-40B4-BE49-F238E27FC236}">
                <a16:creationId xmlns:a16="http://schemas.microsoft.com/office/drawing/2014/main" id="{B2C2771F-87CD-5207-F2BC-700FB5F32CA9}"/>
              </a:ext>
            </a:extLst>
          </p:cNvPr>
          <p:cNvPicPr preferRelativeResize="0"/>
          <p:nvPr/>
        </p:nvPicPr>
        <p:blipFill rotWithShape="1">
          <a:blip r:embed="rId4">
            <a:alphaModFix/>
          </a:blip>
          <a:srcRect/>
          <a:stretch/>
        </p:blipFill>
        <p:spPr>
          <a:xfrm>
            <a:off x="9302276" y="3267812"/>
            <a:ext cx="7495360" cy="6348761"/>
          </a:xfrm>
          <a:prstGeom prst="rect">
            <a:avLst/>
          </a:prstGeom>
          <a:noFill/>
          <a:ln>
            <a:noFill/>
          </a:ln>
        </p:spPr>
      </p:pic>
    </p:spTree>
    <p:extLst>
      <p:ext uri="{BB962C8B-B14F-4D97-AF65-F5344CB8AC3E}">
        <p14:creationId xmlns:p14="http://schemas.microsoft.com/office/powerpoint/2010/main" val="3745990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434"/>
        <p:cNvGrpSpPr/>
        <p:nvPr/>
      </p:nvGrpSpPr>
      <p:grpSpPr>
        <a:xfrm>
          <a:off x="0" y="0"/>
          <a:ext cx="0" cy="0"/>
          <a:chOff x="0" y="0"/>
          <a:chExt cx="0" cy="0"/>
        </a:xfrm>
      </p:grpSpPr>
      <p:cxnSp>
        <p:nvCxnSpPr>
          <p:cNvPr id="435" name="Google Shape;435;p32"/>
          <p:cNvCxnSpPr/>
          <p:nvPr/>
        </p:nvCxnSpPr>
        <p:spPr>
          <a:xfrm>
            <a:off x="355600" y="761999"/>
            <a:ext cx="11260667" cy="0"/>
          </a:xfrm>
          <a:prstGeom prst="straightConnector1">
            <a:avLst/>
          </a:prstGeom>
          <a:noFill/>
          <a:ln w="25400" cap="flat" cmpd="sng">
            <a:solidFill>
              <a:srgbClr val="7EE4F6"/>
            </a:solidFill>
            <a:prstDash val="solid"/>
            <a:round/>
            <a:headEnd type="none" w="sm" len="sm"/>
            <a:tailEnd type="none" w="sm" len="sm"/>
          </a:ln>
        </p:spPr>
      </p:cxnSp>
      <p:sp>
        <p:nvSpPr>
          <p:cNvPr id="436" name="Google Shape;436;p32"/>
          <p:cNvSpPr txBox="1"/>
          <p:nvPr/>
        </p:nvSpPr>
        <p:spPr>
          <a:xfrm>
            <a:off x="355600" y="256277"/>
            <a:ext cx="10034100" cy="5057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600" b="0" i="0" u="none" strike="noStrike" cap="none" dirty="0">
                <a:solidFill>
                  <a:schemeClr val="lt1"/>
                </a:solidFill>
                <a:latin typeface="Montserrat"/>
                <a:ea typeface="Montserrat"/>
                <a:cs typeface="Montserrat"/>
                <a:sym typeface="Montserrat"/>
              </a:rPr>
              <a:t>Authentic student voice can develop more </a:t>
            </a:r>
            <a:r>
              <a:rPr lang="en-GB" sz="1600" b="0" i="0" u="none" strike="noStrike" cap="none" dirty="0">
                <a:solidFill>
                  <a:srgbClr val="77E5F3"/>
                </a:solidFill>
                <a:latin typeface="Montserrat"/>
                <a:ea typeface="Montserrat"/>
                <a:cs typeface="Montserrat"/>
                <a:sym typeface="Montserrat"/>
              </a:rPr>
              <a:t>meaningful </a:t>
            </a:r>
            <a:r>
              <a:rPr lang="en-GB" sz="1600" b="0" i="0" u="none" strike="noStrike" cap="none" dirty="0">
                <a:solidFill>
                  <a:schemeClr val="lt1"/>
                </a:solidFill>
                <a:latin typeface="Montserrat"/>
                <a:ea typeface="Montserrat"/>
                <a:cs typeface="Montserrat"/>
                <a:sym typeface="Montserrat"/>
              </a:rPr>
              <a:t>contextual responses </a:t>
            </a:r>
            <a:endParaRPr dirty="0">
              <a:solidFill>
                <a:schemeClr val="lt1"/>
              </a:solidFill>
            </a:endParaRPr>
          </a:p>
        </p:txBody>
      </p:sp>
      <p:pic>
        <p:nvPicPr>
          <p:cNvPr id="439" name="Google Shape;439;p32" descr="Logo&#10;&#10;Description automatically generated"/>
          <p:cNvPicPr preferRelativeResize="0"/>
          <p:nvPr/>
        </p:nvPicPr>
        <p:blipFill rotWithShape="1">
          <a:blip r:embed="rId3">
            <a:alphaModFix/>
          </a:blip>
          <a:srcRect t="29501" b="23521"/>
          <a:stretch/>
        </p:blipFill>
        <p:spPr>
          <a:xfrm>
            <a:off x="10314550" y="99375"/>
            <a:ext cx="1248350" cy="586425"/>
          </a:xfrm>
          <a:prstGeom prst="rect">
            <a:avLst/>
          </a:prstGeom>
          <a:noFill/>
          <a:ln>
            <a:noFill/>
          </a:ln>
        </p:spPr>
      </p:pic>
      <p:grpSp>
        <p:nvGrpSpPr>
          <p:cNvPr id="440" name="Google Shape;440;p32"/>
          <p:cNvGrpSpPr/>
          <p:nvPr/>
        </p:nvGrpSpPr>
        <p:grpSpPr>
          <a:xfrm>
            <a:off x="2046785" y="1079240"/>
            <a:ext cx="8098429" cy="5259012"/>
            <a:chOff x="0" y="-164367"/>
            <a:chExt cx="4589125" cy="2980117"/>
          </a:xfrm>
        </p:grpSpPr>
        <p:sp>
          <p:nvSpPr>
            <p:cNvPr id="441" name="Google Shape;441;p32"/>
            <p:cNvSpPr/>
            <p:nvPr/>
          </p:nvSpPr>
          <p:spPr>
            <a:xfrm>
              <a:off x="0" y="0"/>
              <a:ext cx="4589125" cy="28157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442" name="Google Shape;442;p32"/>
            <p:cNvSpPr/>
            <p:nvPr/>
          </p:nvSpPr>
          <p:spPr>
            <a:xfrm>
              <a:off x="2755514" y="36359"/>
              <a:ext cx="997200" cy="9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443" name="Google Shape;443;p32"/>
            <p:cNvSpPr txBox="1"/>
            <p:nvPr/>
          </p:nvSpPr>
          <p:spPr>
            <a:xfrm>
              <a:off x="2768393" y="464"/>
              <a:ext cx="997200" cy="997200"/>
            </a:xfrm>
            <a:prstGeom prst="rect">
              <a:avLst/>
            </a:prstGeom>
            <a:noFill/>
            <a:ln>
              <a:noFill/>
            </a:ln>
          </p:spPr>
          <p:txBody>
            <a:bodyPr spcFirstLastPara="1" wrap="square" lIns="10150" tIns="10150" rIns="10150" bIns="10150" anchor="ctr" anchorCtr="0">
              <a:noAutofit/>
            </a:bodyPr>
            <a:lstStyle/>
            <a:p>
              <a:pPr marL="0" lvl="0" indent="0" algn="ctr" rtl="0">
                <a:lnSpc>
                  <a:spcPct val="90000"/>
                </a:lnSpc>
                <a:spcBef>
                  <a:spcPts val="0"/>
                </a:spcBef>
                <a:spcAft>
                  <a:spcPts val="0"/>
                </a:spcAft>
                <a:buSzPts val="800"/>
                <a:buFont typeface="Calibri"/>
                <a:buNone/>
              </a:pPr>
              <a:r>
                <a:rPr lang="en-GB" sz="1500" dirty="0">
                  <a:solidFill>
                    <a:schemeClr val="lt1"/>
                  </a:solidFill>
                  <a:latin typeface="Montserrat"/>
                  <a:ea typeface="Montserrat"/>
                  <a:cs typeface="Montserrat"/>
                  <a:sym typeface="Montserrat"/>
                </a:rPr>
                <a:t>Provide brave spaces for young people and children to share information on their terms</a:t>
              </a:r>
              <a:endParaRPr sz="1500" dirty="0">
                <a:solidFill>
                  <a:schemeClr val="lt1"/>
                </a:solidFill>
              </a:endParaRPr>
            </a:p>
          </p:txBody>
        </p:sp>
        <p:sp>
          <p:nvSpPr>
            <p:cNvPr id="444" name="Google Shape;444;p32"/>
            <p:cNvSpPr/>
            <p:nvPr/>
          </p:nvSpPr>
          <p:spPr>
            <a:xfrm>
              <a:off x="950700" y="-164367"/>
              <a:ext cx="2814900" cy="2814900"/>
            </a:xfrm>
            <a:custGeom>
              <a:avLst/>
              <a:gdLst/>
              <a:ahLst/>
              <a:cxnLst/>
              <a:rect l="l" t="t" r="r" b="b"/>
              <a:pathLst>
                <a:path w="120000" h="120000" extrusionOk="0">
                  <a:moveTo>
                    <a:pt x="113631" y="50459"/>
                  </a:moveTo>
                  <a:lnTo>
                    <a:pt x="113631" y="50459"/>
                  </a:lnTo>
                  <a:cubicBezTo>
                    <a:pt x="115209" y="59325"/>
                    <a:pt x="114563" y="68443"/>
                    <a:pt x="111753" y="76999"/>
                  </a:cubicBezTo>
                  <a:lnTo>
                    <a:pt x="116716" y="79350"/>
                  </a:lnTo>
                  <a:lnTo>
                    <a:pt x="105482" y="81550"/>
                  </a:lnTo>
                  <a:lnTo>
                    <a:pt x="99237" y="71068"/>
                  </a:lnTo>
                  <a:lnTo>
                    <a:pt x="104193" y="73417"/>
                  </a:lnTo>
                  <a:lnTo>
                    <a:pt x="104193" y="73417"/>
                  </a:lnTo>
                  <a:cubicBezTo>
                    <a:pt x="106309" y="66449"/>
                    <a:pt x="106746" y="59080"/>
                    <a:pt x="105471" y="51911"/>
                  </a:cubicBezTo>
                  <a:close/>
                </a:path>
              </a:pathLst>
            </a:custGeom>
            <a:solidFill>
              <a:srgbClr val="7EE4F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445" name="Google Shape;445;p32"/>
            <p:cNvSpPr/>
            <p:nvPr/>
          </p:nvSpPr>
          <p:spPr>
            <a:xfrm>
              <a:off x="2642305" y="1755616"/>
              <a:ext cx="997200" cy="9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446" name="Google Shape;446;p32"/>
            <p:cNvSpPr txBox="1"/>
            <p:nvPr/>
          </p:nvSpPr>
          <p:spPr>
            <a:xfrm>
              <a:off x="2642305" y="1755616"/>
              <a:ext cx="997200" cy="997200"/>
            </a:xfrm>
            <a:prstGeom prst="rect">
              <a:avLst/>
            </a:prstGeom>
            <a:noFill/>
            <a:ln>
              <a:noFill/>
            </a:ln>
          </p:spPr>
          <p:txBody>
            <a:bodyPr spcFirstLastPara="1" wrap="square" lIns="10150" tIns="10150" rIns="10150" bIns="10150" anchor="ctr" anchorCtr="0">
              <a:noAutofit/>
            </a:bodyPr>
            <a:lstStyle/>
            <a:p>
              <a:pPr marL="0" lvl="0" indent="0" algn="ctr" rtl="0">
                <a:lnSpc>
                  <a:spcPct val="90000"/>
                </a:lnSpc>
                <a:spcBef>
                  <a:spcPts val="0"/>
                </a:spcBef>
                <a:spcAft>
                  <a:spcPts val="0"/>
                </a:spcAft>
                <a:buSzPts val="800"/>
                <a:buFont typeface="Montserrat"/>
                <a:buNone/>
              </a:pPr>
              <a:r>
                <a:rPr lang="en-GB" sz="1500" dirty="0">
                  <a:solidFill>
                    <a:schemeClr val="lt1"/>
                  </a:solidFill>
                  <a:latin typeface="Montserrat"/>
                  <a:ea typeface="Montserrat"/>
                  <a:cs typeface="Montserrat"/>
                  <a:sym typeface="Montserrat"/>
                </a:rPr>
                <a:t>Seek to understand the information shared </a:t>
              </a:r>
              <a:endParaRPr sz="1500" dirty="0">
                <a:solidFill>
                  <a:schemeClr val="lt1"/>
                </a:solidFill>
              </a:endParaRPr>
            </a:p>
          </p:txBody>
        </p:sp>
        <p:sp>
          <p:nvSpPr>
            <p:cNvPr id="447" name="Google Shape;447;p32"/>
            <p:cNvSpPr/>
            <p:nvPr/>
          </p:nvSpPr>
          <p:spPr>
            <a:xfrm>
              <a:off x="887061" y="373"/>
              <a:ext cx="2814900" cy="2814900"/>
            </a:xfrm>
            <a:custGeom>
              <a:avLst/>
              <a:gdLst/>
              <a:ahLst/>
              <a:cxnLst/>
              <a:rect l="l" t="t" r="r" b="b"/>
              <a:pathLst>
                <a:path w="120000" h="120000" extrusionOk="0">
                  <a:moveTo>
                    <a:pt x="75827" y="112124"/>
                  </a:moveTo>
                  <a:cubicBezTo>
                    <a:pt x="67720" y="114585"/>
                    <a:pt x="59152" y="115122"/>
                    <a:pt x="50802" y="113691"/>
                  </a:cubicBezTo>
                  <a:lnTo>
                    <a:pt x="49207" y="118946"/>
                  </a:lnTo>
                  <a:lnTo>
                    <a:pt x="45378" y="108158"/>
                  </a:lnTo>
                  <a:lnTo>
                    <a:pt x="54826" y="100438"/>
                  </a:lnTo>
                  <a:lnTo>
                    <a:pt x="53233" y="105687"/>
                  </a:lnTo>
                  <a:lnTo>
                    <a:pt x="53233" y="105687"/>
                  </a:lnTo>
                  <a:cubicBezTo>
                    <a:pt x="59989" y="106687"/>
                    <a:pt x="66883" y="106177"/>
                    <a:pt x="73418" y="104193"/>
                  </a:cubicBezTo>
                  <a:close/>
                </a:path>
              </a:pathLst>
            </a:custGeom>
            <a:solidFill>
              <a:srgbClr val="7EE4F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448" name="Google Shape;448;p32"/>
            <p:cNvSpPr/>
            <p:nvPr/>
          </p:nvSpPr>
          <p:spPr>
            <a:xfrm>
              <a:off x="949686" y="1755616"/>
              <a:ext cx="997200" cy="9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449" name="Google Shape;449;p32"/>
            <p:cNvSpPr txBox="1"/>
            <p:nvPr/>
          </p:nvSpPr>
          <p:spPr>
            <a:xfrm>
              <a:off x="887061" y="1755616"/>
              <a:ext cx="997200" cy="997200"/>
            </a:xfrm>
            <a:prstGeom prst="rect">
              <a:avLst/>
            </a:prstGeom>
            <a:noFill/>
            <a:ln>
              <a:noFill/>
            </a:ln>
          </p:spPr>
          <p:txBody>
            <a:bodyPr spcFirstLastPara="1" wrap="square" lIns="10150" tIns="10150" rIns="10150" bIns="10150" anchor="ctr" anchorCtr="0">
              <a:noAutofit/>
            </a:bodyPr>
            <a:lstStyle/>
            <a:p>
              <a:pPr marL="0" lvl="0" indent="0" algn="ctr" rtl="0">
                <a:lnSpc>
                  <a:spcPct val="90000"/>
                </a:lnSpc>
                <a:spcBef>
                  <a:spcPts val="0"/>
                </a:spcBef>
                <a:spcAft>
                  <a:spcPts val="0"/>
                </a:spcAft>
                <a:buSzPts val="800"/>
                <a:buFont typeface="Calibri"/>
                <a:buNone/>
              </a:pPr>
              <a:r>
                <a:rPr lang="en-GB" sz="1500" dirty="0">
                  <a:solidFill>
                    <a:schemeClr val="lt1"/>
                  </a:solidFill>
                  <a:latin typeface="Montserrat"/>
                  <a:ea typeface="Montserrat"/>
                  <a:cs typeface="Montserrat"/>
                  <a:sym typeface="Montserrat"/>
                </a:rPr>
                <a:t>Partner with your community to develop positive outcomes for your community </a:t>
              </a:r>
              <a:endParaRPr sz="1500" dirty="0">
                <a:solidFill>
                  <a:schemeClr val="lt1"/>
                </a:solidFill>
              </a:endParaRPr>
            </a:p>
          </p:txBody>
        </p:sp>
        <p:sp>
          <p:nvSpPr>
            <p:cNvPr id="450" name="Google Shape;450;p32"/>
            <p:cNvSpPr/>
            <p:nvPr/>
          </p:nvSpPr>
          <p:spPr>
            <a:xfrm>
              <a:off x="887061" y="373"/>
              <a:ext cx="2814900" cy="2814900"/>
            </a:xfrm>
            <a:custGeom>
              <a:avLst/>
              <a:gdLst/>
              <a:ahLst/>
              <a:cxnLst/>
              <a:rect l="l" t="t" r="r" b="b"/>
              <a:pathLst>
                <a:path w="120000" h="120000" extrusionOk="0">
                  <a:moveTo>
                    <a:pt x="7876" y="75827"/>
                  </a:moveTo>
                  <a:lnTo>
                    <a:pt x="7876" y="75827"/>
                  </a:lnTo>
                  <a:cubicBezTo>
                    <a:pt x="5415" y="67720"/>
                    <a:pt x="4878" y="59152"/>
                    <a:pt x="6309" y="50802"/>
                  </a:cubicBezTo>
                  <a:lnTo>
                    <a:pt x="1054" y="49207"/>
                  </a:lnTo>
                  <a:lnTo>
                    <a:pt x="11842" y="45378"/>
                  </a:lnTo>
                  <a:lnTo>
                    <a:pt x="19562" y="54826"/>
                  </a:lnTo>
                  <a:lnTo>
                    <a:pt x="14313" y="53233"/>
                  </a:lnTo>
                  <a:cubicBezTo>
                    <a:pt x="13313" y="59989"/>
                    <a:pt x="13823" y="66883"/>
                    <a:pt x="15807" y="73418"/>
                  </a:cubicBezTo>
                  <a:close/>
                </a:path>
              </a:pathLst>
            </a:custGeom>
            <a:solidFill>
              <a:srgbClr val="7EE4F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451" name="Google Shape;451;p32"/>
            <p:cNvSpPr/>
            <p:nvPr/>
          </p:nvSpPr>
          <p:spPr>
            <a:xfrm>
              <a:off x="949686" y="62998"/>
              <a:ext cx="997200" cy="9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452" name="Google Shape;452;p32"/>
            <p:cNvSpPr txBox="1"/>
            <p:nvPr/>
          </p:nvSpPr>
          <p:spPr>
            <a:xfrm>
              <a:off x="949686" y="62998"/>
              <a:ext cx="997200" cy="997200"/>
            </a:xfrm>
            <a:prstGeom prst="rect">
              <a:avLst/>
            </a:prstGeom>
            <a:noFill/>
            <a:ln>
              <a:noFill/>
            </a:ln>
          </p:spPr>
          <p:txBody>
            <a:bodyPr spcFirstLastPara="1" wrap="square" lIns="10150" tIns="10150" rIns="10150" bIns="10150" anchor="ctr" anchorCtr="0">
              <a:noAutofit/>
            </a:bodyPr>
            <a:lstStyle/>
            <a:p>
              <a:pPr marL="0" lvl="0" indent="0" algn="ctr" rtl="0">
                <a:lnSpc>
                  <a:spcPct val="90000"/>
                </a:lnSpc>
                <a:spcBef>
                  <a:spcPts val="0"/>
                </a:spcBef>
                <a:spcAft>
                  <a:spcPts val="0"/>
                </a:spcAft>
                <a:buSzPts val="800"/>
                <a:buFont typeface="Montserrat"/>
                <a:buNone/>
              </a:pPr>
              <a:r>
                <a:rPr lang="en-GB" sz="1500" dirty="0">
                  <a:solidFill>
                    <a:schemeClr val="lt1"/>
                  </a:solidFill>
                  <a:latin typeface="Montserrat"/>
                  <a:ea typeface="Montserrat"/>
                  <a:cs typeface="Montserrat"/>
                  <a:sym typeface="Montserrat"/>
                </a:rPr>
                <a:t>Measure your outcomes</a:t>
              </a:r>
              <a:endParaRPr sz="1500" dirty="0">
                <a:solidFill>
                  <a:schemeClr val="lt1"/>
                </a:solidFill>
              </a:endParaRPr>
            </a:p>
          </p:txBody>
        </p:sp>
        <p:sp>
          <p:nvSpPr>
            <p:cNvPr id="453" name="Google Shape;453;p32"/>
            <p:cNvSpPr/>
            <p:nvPr/>
          </p:nvSpPr>
          <p:spPr>
            <a:xfrm>
              <a:off x="1037056" y="-56399"/>
              <a:ext cx="2814900" cy="2814900"/>
            </a:xfrm>
            <a:custGeom>
              <a:avLst/>
              <a:gdLst/>
              <a:ahLst/>
              <a:cxnLst/>
              <a:rect l="l" t="t" r="r" b="b"/>
              <a:pathLst>
                <a:path w="120000" h="120000" extrusionOk="0">
                  <a:moveTo>
                    <a:pt x="37347" y="10460"/>
                  </a:moveTo>
                  <a:lnTo>
                    <a:pt x="37347" y="10460"/>
                  </a:lnTo>
                  <a:cubicBezTo>
                    <a:pt x="46766" y="6153"/>
                    <a:pt x="57218" y="4621"/>
                    <a:pt x="67477" y="6042"/>
                  </a:cubicBezTo>
                  <a:lnTo>
                    <a:pt x="68904" y="740"/>
                  </a:lnTo>
                  <a:lnTo>
                    <a:pt x="73076" y="11399"/>
                  </a:lnTo>
                  <a:lnTo>
                    <a:pt x="63879" y="19417"/>
                  </a:lnTo>
                  <a:lnTo>
                    <a:pt x="65304" y="14121"/>
                  </a:lnTo>
                  <a:lnTo>
                    <a:pt x="65304" y="14121"/>
                  </a:lnTo>
                  <a:cubicBezTo>
                    <a:pt x="56933" y="13153"/>
                    <a:pt x="48457" y="14494"/>
                    <a:pt x="40793" y="17998"/>
                  </a:cubicBezTo>
                  <a:close/>
                </a:path>
              </a:pathLst>
            </a:custGeom>
            <a:solidFill>
              <a:srgbClr val="7EE4F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grpSp>
      <p:sp>
        <p:nvSpPr>
          <p:cNvPr id="454" name="Google Shape;454;p32"/>
          <p:cNvSpPr/>
          <p:nvPr/>
        </p:nvSpPr>
        <p:spPr>
          <a:xfrm>
            <a:off x="4717496" y="2479763"/>
            <a:ext cx="2758800" cy="2425800"/>
          </a:xfrm>
          <a:prstGeom prst="ellipse">
            <a:avLst/>
          </a:prstGeom>
          <a:noFill/>
          <a:ln w="12700" cap="flat" cmpd="sng">
            <a:solidFill>
              <a:srgbClr val="7EE4F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1" u="none" strike="noStrike" cap="none">
                <a:solidFill>
                  <a:srgbClr val="7EE4F7"/>
                </a:solidFill>
                <a:latin typeface="Montserrat"/>
                <a:ea typeface="Montserrat"/>
                <a:cs typeface="Montserrat"/>
                <a:sym typeface="Montserrat"/>
              </a:rPr>
              <a:t>Guiding Principle:</a:t>
            </a:r>
            <a:endParaRPr sz="1500" b="1" i="1" u="none" strike="noStrike" cap="none">
              <a:solidFill>
                <a:srgbClr val="7EE4F7"/>
              </a:solidFill>
              <a:latin typeface="Montserrat"/>
              <a:ea typeface="Montserrat"/>
              <a:cs typeface="Montserrat"/>
              <a:sym typeface="Montserrat"/>
            </a:endParaRPr>
          </a:p>
          <a:p>
            <a:pPr marL="0" marR="0" lvl="0" indent="0" algn="ctr" rtl="0">
              <a:lnSpc>
                <a:spcPct val="100000"/>
              </a:lnSpc>
              <a:spcBef>
                <a:spcPts val="0"/>
              </a:spcBef>
              <a:spcAft>
                <a:spcPts val="0"/>
              </a:spcAft>
              <a:buNone/>
            </a:pPr>
            <a:r>
              <a:rPr lang="en-GB" sz="1500" b="0" i="1" u="none" strike="noStrike" cap="none">
                <a:solidFill>
                  <a:schemeClr val="lt1"/>
                </a:solidFill>
                <a:latin typeface="Montserrat"/>
                <a:ea typeface="Montserrat"/>
                <a:cs typeface="Montserrat"/>
                <a:sym typeface="Montserrat"/>
              </a:rPr>
              <a:t>Understand the social rules that govern young lives</a:t>
            </a:r>
            <a:endParaRPr sz="1500" b="0" i="0" u="none" strike="noStrike" cap="none">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None/>
            </a:pPr>
            <a:endParaRPr sz="1500" b="0" i="0" u="none" strike="noStrike" cap="none">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189195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6324C"/>
        </a:solidFill>
        <a:effectLst/>
      </p:bgPr>
    </p:bg>
    <p:spTree>
      <p:nvGrpSpPr>
        <p:cNvPr id="1" name="Shape 227"/>
        <p:cNvGrpSpPr/>
        <p:nvPr/>
      </p:nvGrpSpPr>
      <p:grpSpPr>
        <a:xfrm>
          <a:off x="0" y="0"/>
          <a:ext cx="0" cy="0"/>
          <a:chOff x="0" y="0"/>
          <a:chExt cx="0" cy="0"/>
        </a:xfrm>
      </p:grpSpPr>
      <p:sp>
        <p:nvSpPr>
          <p:cNvPr id="228" name="Google Shape;228;g24a9a99bff9_0_753"/>
          <p:cNvSpPr/>
          <p:nvPr/>
        </p:nvSpPr>
        <p:spPr>
          <a:xfrm>
            <a:off x="8024907" y="4423603"/>
            <a:ext cx="1822200" cy="1186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g24a9a99bff9_0_753" descr="A picture containing LEGO, toy&#10;&#10;Description automatically generated"/>
          <p:cNvPicPr preferRelativeResize="0"/>
          <p:nvPr/>
        </p:nvPicPr>
        <p:blipFill rotWithShape="1">
          <a:blip r:embed="rId3">
            <a:alphaModFix/>
          </a:blip>
          <a:srcRect l="3506" r="3987"/>
          <a:stretch/>
        </p:blipFill>
        <p:spPr>
          <a:xfrm>
            <a:off x="1482168" y="1138552"/>
            <a:ext cx="7123800" cy="5058000"/>
          </a:xfrm>
          <a:prstGeom prst="roundRect">
            <a:avLst>
              <a:gd name="adj" fmla="val 16667"/>
            </a:avLst>
          </a:prstGeom>
          <a:noFill/>
          <a:ln>
            <a:noFill/>
          </a:ln>
        </p:spPr>
      </p:pic>
      <p:cxnSp>
        <p:nvCxnSpPr>
          <p:cNvPr id="230" name="Google Shape;230;g24a9a99bff9_0_753"/>
          <p:cNvCxnSpPr/>
          <p:nvPr/>
        </p:nvCxnSpPr>
        <p:spPr>
          <a:xfrm>
            <a:off x="355600" y="761999"/>
            <a:ext cx="11260800" cy="0"/>
          </a:xfrm>
          <a:prstGeom prst="straightConnector1">
            <a:avLst/>
          </a:prstGeom>
          <a:noFill/>
          <a:ln w="25400" cap="flat" cmpd="sng">
            <a:solidFill>
              <a:srgbClr val="7EE4F6"/>
            </a:solidFill>
            <a:prstDash val="solid"/>
            <a:round/>
            <a:headEnd type="none" w="sm" len="sm"/>
            <a:tailEnd type="none" w="sm" len="sm"/>
          </a:ln>
        </p:spPr>
      </p:cxnSp>
      <p:pic>
        <p:nvPicPr>
          <p:cNvPr id="231" name="Google Shape;231;g24a9a99bff9_0_753"/>
          <p:cNvPicPr preferRelativeResize="0"/>
          <p:nvPr/>
        </p:nvPicPr>
        <p:blipFill rotWithShape="1">
          <a:blip r:embed="rId4">
            <a:alphaModFix/>
          </a:blip>
          <a:srcRect l="6935" t="27333" r="73743" b="50000"/>
          <a:stretch/>
        </p:blipFill>
        <p:spPr>
          <a:xfrm>
            <a:off x="8411686" y="4612740"/>
            <a:ext cx="1184000" cy="807925"/>
          </a:xfrm>
          <a:prstGeom prst="rect">
            <a:avLst/>
          </a:prstGeom>
          <a:noFill/>
          <a:ln>
            <a:noFill/>
          </a:ln>
        </p:spPr>
      </p:pic>
      <p:sp>
        <p:nvSpPr>
          <p:cNvPr id="232" name="Google Shape;232;g24a9a99bff9_0_753"/>
          <p:cNvSpPr/>
          <p:nvPr/>
        </p:nvSpPr>
        <p:spPr>
          <a:xfrm>
            <a:off x="8805100" y="3542356"/>
            <a:ext cx="3018900" cy="7023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GB" sz="1400" b="0" i="0" u="none" strike="noStrike" cap="none" dirty="0">
                <a:solidFill>
                  <a:schemeClr val="lt1"/>
                </a:solidFill>
                <a:latin typeface="Montserrat"/>
                <a:ea typeface="Montserrat"/>
                <a:cs typeface="Montserrat"/>
                <a:sym typeface="Montserrat"/>
              </a:rPr>
              <a:t>Traffic Light Reporting</a:t>
            </a:r>
            <a:endParaRPr dirty="0">
              <a:solidFill>
                <a:schemeClr val="lt1"/>
              </a:solidFill>
            </a:endParaRPr>
          </a:p>
          <a:p>
            <a:pPr marL="0" marR="0" lvl="0" indent="0" algn="l" rtl="0">
              <a:lnSpc>
                <a:spcPct val="150000"/>
              </a:lnSpc>
              <a:spcBef>
                <a:spcPts val="0"/>
              </a:spcBef>
              <a:spcAft>
                <a:spcPts val="0"/>
              </a:spcAft>
              <a:buNone/>
            </a:pPr>
            <a:r>
              <a:rPr lang="en-GB" sz="1400" b="1" i="0" u="none" strike="noStrike" cap="none" dirty="0">
                <a:solidFill>
                  <a:schemeClr val="lt1"/>
                </a:solidFill>
                <a:latin typeface="Montserrat"/>
                <a:ea typeface="Montserrat"/>
                <a:cs typeface="Montserrat"/>
                <a:sym typeface="Montserrat"/>
              </a:rPr>
              <a:t>How safe do you feel here?</a:t>
            </a:r>
            <a:endParaRPr dirty="0">
              <a:solidFill>
                <a:schemeClr val="lt1"/>
              </a:solidFill>
            </a:endParaRPr>
          </a:p>
        </p:txBody>
      </p:sp>
      <p:pic>
        <p:nvPicPr>
          <p:cNvPr id="233" name="Google Shape;233;g24a9a99bff9_0_753" descr="Logo&#10;&#10;Description automatically generated"/>
          <p:cNvPicPr preferRelativeResize="0"/>
          <p:nvPr/>
        </p:nvPicPr>
        <p:blipFill rotWithShape="1">
          <a:blip r:embed="rId5">
            <a:alphaModFix/>
          </a:blip>
          <a:srcRect t="29501" b="23521"/>
          <a:stretch/>
        </p:blipFill>
        <p:spPr>
          <a:xfrm>
            <a:off x="10314550" y="99375"/>
            <a:ext cx="1248350" cy="586425"/>
          </a:xfrm>
          <a:prstGeom prst="rect">
            <a:avLst/>
          </a:prstGeom>
          <a:noFill/>
          <a:ln>
            <a:noFill/>
          </a:ln>
        </p:spPr>
      </p:pic>
      <p:sp>
        <p:nvSpPr>
          <p:cNvPr id="234" name="Google Shape;234;g24a9a99bff9_0_753"/>
          <p:cNvSpPr txBox="1"/>
          <p:nvPr/>
        </p:nvSpPr>
        <p:spPr>
          <a:xfrm>
            <a:off x="355600" y="256277"/>
            <a:ext cx="10034100" cy="505500"/>
          </a:xfrm>
          <a:prstGeom prst="rect">
            <a:avLst/>
          </a:prstGeom>
          <a:noFill/>
          <a:ln>
            <a:noFill/>
          </a:ln>
        </p:spPr>
        <p:txBody>
          <a:bodyPr spcFirstLastPara="1" wrap="square" lIns="91400" tIns="45700" rIns="91400" bIns="45700" anchor="t" anchorCtr="0">
            <a:noAutofit/>
          </a:bodyPr>
          <a:lstStyle/>
          <a:p>
            <a:r>
              <a:rPr lang="en-GB" sz="1600" dirty="0">
                <a:solidFill>
                  <a:schemeClr val="lt1"/>
                </a:solidFill>
                <a:latin typeface="Montserrat"/>
                <a:ea typeface="Montserrat"/>
                <a:cs typeface="Montserrat"/>
                <a:sym typeface="Montserrat"/>
              </a:rPr>
              <a:t>Provide </a:t>
            </a:r>
            <a:r>
              <a:rPr lang="en-GB" sz="1600" dirty="0">
                <a:solidFill>
                  <a:srgbClr val="77E5F3"/>
                </a:solidFill>
                <a:latin typeface="Montserrat"/>
                <a:ea typeface="Montserrat"/>
                <a:cs typeface="Montserrat"/>
                <a:sym typeface="Montserrat"/>
              </a:rPr>
              <a:t>brave spaces </a:t>
            </a:r>
            <a:r>
              <a:rPr lang="en-GB" sz="1600" dirty="0">
                <a:solidFill>
                  <a:schemeClr val="lt1"/>
                </a:solidFill>
                <a:latin typeface="Montserrat"/>
                <a:ea typeface="Montserrat"/>
                <a:cs typeface="Montserrat"/>
                <a:sym typeface="Montserrat"/>
              </a:rPr>
              <a:t>for young people and children to </a:t>
            </a:r>
            <a:r>
              <a:rPr lang="en-GB" sz="1600" dirty="0">
                <a:solidFill>
                  <a:srgbClr val="77E5F3"/>
                </a:solidFill>
                <a:latin typeface="Montserrat"/>
                <a:ea typeface="Montserrat"/>
                <a:cs typeface="Montserrat"/>
                <a:sym typeface="Montserrat"/>
              </a:rPr>
              <a:t>share information </a:t>
            </a:r>
            <a:r>
              <a:rPr lang="en-GB" sz="1600" dirty="0">
                <a:solidFill>
                  <a:schemeClr val="lt1"/>
                </a:solidFill>
                <a:latin typeface="Montserrat"/>
                <a:ea typeface="Montserrat"/>
                <a:cs typeface="Montserrat"/>
                <a:sym typeface="Montserrat"/>
              </a:rPr>
              <a:t>on their </a:t>
            </a:r>
            <a:r>
              <a:rPr lang="en-GB" sz="1600" dirty="0">
                <a:solidFill>
                  <a:srgbClr val="77E5F3"/>
                </a:solidFill>
                <a:latin typeface="Montserrat"/>
                <a:ea typeface="Montserrat"/>
                <a:cs typeface="Montserrat"/>
                <a:sym typeface="Montserrat"/>
              </a:rPr>
              <a:t>terms</a:t>
            </a:r>
            <a:endParaRPr lang="en-GB" sz="1600" dirty="0">
              <a:solidFill>
                <a:srgbClr val="77E5F3"/>
              </a:solidFill>
            </a:endParaRPr>
          </a:p>
          <a:p>
            <a:pPr marL="0" marR="0" lvl="0" indent="0" algn="l" rtl="0">
              <a:lnSpc>
                <a:spcPct val="100000"/>
              </a:lnSpc>
              <a:spcBef>
                <a:spcPts val="0"/>
              </a:spcBef>
              <a:spcAft>
                <a:spcPts val="0"/>
              </a:spcAft>
              <a:buNone/>
            </a:pPr>
            <a:endParaRPr sz="1600" b="1" i="0" u="none" strike="noStrike" cap="none" dirty="0">
              <a:solidFill>
                <a:schemeClr val="bg1"/>
              </a:solidFill>
              <a:latin typeface="Montserrat"/>
              <a:ea typeface="Montserrat"/>
              <a:cs typeface="Montserrat"/>
              <a:sym typeface="Montserrat"/>
            </a:endParaRPr>
          </a:p>
        </p:txBody>
      </p:sp>
      <p:sp>
        <p:nvSpPr>
          <p:cNvPr id="12" name="Google Shape;234;g24a9a99bff9_0_753">
            <a:extLst>
              <a:ext uri="{FF2B5EF4-FFF2-40B4-BE49-F238E27FC236}">
                <a16:creationId xmlns:a16="http://schemas.microsoft.com/office/drawing/2014/main" id="{25363FB9-D9B4-2B4D-B932-58F955C11A52}"/>
              </a:ext>
            </a:extLst>
          </p:cNvPr>
          <p:cNvSpPr txBox="1"/>
          <p:nvPr/>
        </p:nvSpPr>
        <p:spPr>
          <a:xfrm>
            <a:off x="9098279" y="1477326"/>
            <a:ext cx="2043402" cy="183889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None/>
            </a:pPr>
            <a:r>
              <a:rPr lang="en-GB" sz="1600" i="0" u="none" strike="noStrike" cap="none" dirty="0">
                <a:solidFill>
                  <a:schemeClr val="bg1"/>
                </a:solidFill>
                <a:latin typeface="Montserrat"/>
                <a:ea typeface="Montserrat"/>
                <a:cs typeface="Montserrat"/>
                <a:sym typeface="Montserrat"/>
              </a:rPr>
              <a:t>Target –</a:t>
            </a:r>
            <a:r>
              <a:rPr lang="en-GB" sz="1600" b="1" i="0" u="none" strike="noStrike" cap="none" dirty="0">
                <a:solidFill>
                  <a:schemeClr val="bg1"/>
                </a:solidFill>
                <a:latin typeface="Montserrat"/>
                <a:ea typeface="Montserrat"/>
                <a:cs typeface="Montserrat"/>
                <a:sym typeface="Montserrat"/>
              </a:rPr>
              <a:t> Identify, assess</a:t>
            </a:r>
            <a:r>
              <a:rPr lang="en-GB" sz="1600" b="0" i="0" u="none" strike="noStrike" cap="none" dirty="0">
                <a:solidFill>
                  <a:schemeClr val="bg1"/>
                </a:solidFill>
                <a:latin typeface="Montserrat"/>
                <a:ea typeface="Montserrat"/>
                <a:cs typeface="Montserrat"/>
                <a:sym typeface="Montserrat"/>
              </a:rPr>
              <a:t>, and intervene with the </a:t>
            </a:r>
            <a:r>
              <a:rPr lang="en-GB" sz="1600" b="0" i="0" u="none" strike="noStrike" cap="none" dirty="0">
                <a:solidFill>
                  <a:srgbClr val="77E5F3"/>
                </a:solidFill>
                <a:latin typeface="Montserrat"/>
                <a:ea typeface="Montserrat"/>
                <a:cs typeface="Montserrat"/>
                <a:sym typeface="Montserrat"/>
              </a:rPr>
              <a:t>social conditions</a:t>
            </a:r>
            <a:r>
              <a:rPr lang="en-GB" sz="1600" b="1" i="0" u="none" strike="noStrike" cap="none" dirty="0">
                <a:solidFill>
                  <a:srgbClr val="77E5F3"/>
                </a:solidFill>
                <a:latin typeface="Montserrat"/>
                <a:ea typeface="Montserrat"/>
                <a:cs typeface="Montserrat"/>
                <a:sym typeface="Montserrat"/>
              </a:rPr>
              <a:t> </a:t>
            </a:r>
            <a:r>
              <a:rPr lang="en-GB" sz="1600" b="0" i="0" u="none" strike="noStrike" cap="none" dirty="0">
                <a:solidFill>
                  <a:schemeClr val="bg1"/>
                </a:solidFill>
                <a:latin typeface="Montserrat"/>
                <a:ea typeface="Montserrat"/>
                <a:cs typeface="Montserrat"/>
                <a:sym typeface="Montserrat"/>
              </a:rPr>
              <a:t>in which harm is taking place. </a:t>
            </a:r>
            <a:endParaRPr sz="21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None/>
            </a:pPr>
            <a:endParaRPr sz="1600" b="1" i="0" u="none" strike="noStrike" cap="none" dirty="0">
              <a:solidFill>
                <a:schemeClr val="bg1"/>
              </a:solidFill>
              <a:latin typeface="Montserrat"/>
              <a:ea typeface="Montserrat"/>
              <a:cs typeface="Montserrat"/>
              <a:sym typeface="Montserrat"/>
            </a:endParaRPr>
          </a:p>
        </p:txBody>
      </p:sp>
      <p:pic>
        <p:nvPicPr>
          <p:cNvPr id="4" name="Picture 3" descr="A cell phone with a map of a school&#10;&#10;Description automatically generated">
            <a:extLst>
              <a:ext uri="{FF2B5EF4-FFF2-40B4-BE49-F238E27FC236}">
                <a16:creationId xmlns:a16="http://schemas.microsoft.com/office/drawing/2014/main" id="{0A168ED6-B07D-0C44-7008-2D6B73BA4EC5}"/>
              </a:ext>
            </a:extLst>
          </p:cNvPr>
          <p:cNvPicPr>
            <a:picLocks noChangeAspect="1"/>
          </p:cNvPicPr>
          <p:nvPr/>
        </p:nvPicPr>
        <p:blipFill>
          <a:blip r:embed="rId6"/>
          <a:stretch>
            <a:fillRect/>
          </a:stretch>
        </p:blipFill>
        <p:spPr>
          <a:xfrm>
            <a:off x="486323" y="3578169"/>
            <a:ext cx="1792558" cy="3186770"/>
          </a:xfrm>
          <a:prstGeom prst="rect">
            <a:avLst/>
          </a:prstGeom>
        </p:spPr>
      </p:pic>
    </p:spTree>
    <p:extLst>
      <p:ext uri="{BB962C8B-B14F-4D97-AF65-F5344CB8AC3E}">
        <p14:creationId xmlns:p14="http://schemas.microsoft.com/office/powerpoint/2010/main" val="120211219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13559</TotalTime>
  <Words>987</Words>
  <Application>Microsoft Macintosh PowerPoint</Application>
  <PresentationFormat>Widescreen</PresentationFormat>
  <Paragraphs>110</Paragraphs>
  <Slides>20</Slides>
  <Notes>20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Montserrat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Contextual Safeguarding in Action:  The Key to Safer School Communities </dc:title>
  <cp:lastModifiedBy>The Student Voice</cp:lastModifiedBy>
  <cp:revision>259</cp:revision>
  <cp:lastPrinted>2022-04-06T16:46:57Z</cp:lastPrinted>
  <dcterms:modified xsi:type="dcterms:W3CDTF">2024-07-08T14:53:17Z</dcterms:modified>
</cp:coreProperties>
</file>